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03" r:id="rId3"/>
    <p:sldId id="257" r:id="rId4"/>
    <p:sldId id="258" r:id="rId5"/>
    <p:sldId id="259" r:id="rId6"/>
    <p:sldId id="304" r:id="rId7"/>
    <p:sldId id="296" r:id="rId8"/>
    <p:sldId id="297" r:id="rId9"/>
    <p:sldId id="298" r:id="rId10"/>
    <p:sldId id="299" r:id="rId11"/>
    <p:sldId id="293" r:id="rId12"/>
    <p:sldId id="260" r:id="rId13"/>
    <p:sldId id="300" r:id="rId14"/>
    <p:sldId id="301" r:id="rId15"/>
    <p:sldId id="302" r:id="rId16"/>
    <p:sldId id="262" r:id="rId17"/>
    <p:sldId id="294" r:id="rId18"/>
    <p:sldId id="263" r:id="rId19"/>
    <p:sldId id="264" r:id="rId20"/>
    <p:sldId id="265" r:id="rId21"/>
    <p:sldId id="266" r:id="rId22"/>
    <p:sldId id="267" r:id="rId23"/>
    <p:sldId id="295" r:id="rId24"/>
    <p:sldId id="268" r:id="rId25"/>
    <p:sldId id="269" r:id="rId26"/>
    <p:sldId id="270" r:id="rId27"/>
    <p:sldId id="271" r:id="rId28"/>
    <p:sldId id="292" r:id="rId29"/>
    <p:sldId id="272" r:id="rId30"/>
    <p:sldId id="273" r:id="rId31"/>
    <p:sldId id="274" r:id="rId32"/>
    <p:sldId id="278" r:id="rId33"/>
    <p:sldId id="279" r:id="rId34"/>
    <p:sldId id="280" r:id="rId35"/>
    <p:sldId id="281" r:id="rId36"/>
    <p:sldId id="282" r:id="rId37"/>
    <p:sldId id="275" r:id="rId38"/>
    <p:sldId id="285" r:id="rId39"/>
    <p:sldId id="284" r:id="rId40"/>
    <p:sldId id="287" r:id="rId41"/>
    <p:sldId id="286" r:id="rId42"/>
    <p:sldId id="288" r:id="rId43"/>
    <p:sldId id="289" r:id="rId44"/>
    <p:sldId id="290" r:id="rId45"/>
    <p:sldId id="291" r:id="rId46"/>
    <p:sldId id="277" r:id="rId47"/>
    <p:sldId id="276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79" autoAdjust="0"/>
  </p:normalViewPr>
  <p:slideViewPr>
    <p:cSldViewPr snapToGrid="0" snapToObjects="1"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0E8B41F-AE9C-6C46-B8CF-8087BA385E9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B41F-AE9C-6C46-B8CF-8087BA385E9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05FA-C7C5-1143-A6EB-EB0CA24627A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B41F-AE9C-6C46-B8CF-8087BA385E9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05FA-C7C5-1143-A6EB-EB0CA246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B41F-AE9C-6C46-B8CF-8087BA385E9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05FA-C7C5-1143-A6EB-EB0CA246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0E8B41F-AE9C-6C46-B8CF-8087BA385E9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0E8B41F-AE9C-6C46-B8CF-8087BA385E9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05FA-C7C5-1143-A6EB-EB0CA24627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B41F-AE9C-6C46-B8CF-8087BA385E9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05FA-C7C5-1143-A6EB-EB0CA24627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E8B41F-AE9C-6C46-B8CF-8087BA385E9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05FA-C7C5-1143-A6EB-EB0CA24627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E8B41F-AE9C-6C46-B8CF-8087BA385E9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05FA-C7C5-1143-A6EB-EB0CA24627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0E8B41F-AE9C-6C46-B8CF-8087BA385E9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05FA-C7C5-1143-A6EB-EB0CA24627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B41F-AE9C-6C46-B8CF-8087BA385E9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05FA-C7C5-1143-A6EB-EB0CA246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B41F-AE9C-6C46-B8CF-8087BA385E9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05FA-C7C5-1143-A6EB-EB0CA24627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B41F-AE9C-6C46-B8CF-8087BA385E9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05FA-C7C5-1143-A6EB-EB0CA24627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B41F-AE9C-6C46-B8CF-8087BA385E9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05FA-C7C5-1143-A6EB-EB0CA24627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0E8B41F-AE9C-6C46-B8CF-8087BA385E9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0E8B41F-AE9C-6C46-B8CF-8087BA385E9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2C8105FA-C7C5-1143-A6EB-EB0CA24627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B41F-AE9C-6C46-B8CF-8087BA385E9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05FA-C7C5-1143-A6EB-EB0CA246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B41F-AE9C-6C46-B8CF-8087BA385E9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05FA-C7C5-1143-A6EB-EB0CA24627A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B41F-AE9C-6C46-B8CF-8087BA385E9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2C8105FA-C7C5-1143-A6EB-EB0CA246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B41F-AE9C-6C46-B8CF-8087BA385E9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05FA-C7C5-1143-A6EB-EB0CA24627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0E8B41F-AE9C-6C46-B8CF-8087BA385E9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C8105FA-C7C5-1143-A6EB-EB0CA24627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9036" y="5022326"/>
            <a:ext cx="7315734" cy="933450"/>
          </a:xfrm>
        </p:spPr>
        <p:txBody>
          <a:bodyPr>
            <a:noAutofit/>
          </a:bodyPr>
          <a:lstStyle/>
          <a:p>
            <a:r>
              <a:rPr lang="en-US" sz="3200" dirty="0"/>
              <a:t>  </a:t>
            </a:r>
            <a:r>
              <a:rPr lang="en-US" sz="3600" dirty="0"/>
              <a:t>Supporting ELs in the Classroom</a:t>
            </a:r>
          </a:p>
        </p:txBody>
      </p:sp>
    </p:spTree>
    <p:extLst>
      <p:ext uri="{BB962C8B-B14F-4D97-AF65-F5344CB8AC3E}">
        <p14:creationId xmlns:p14="http://schemas.microsoft.com/office/powerpoint/2010/main" val="2422413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B3FB-7AC4-48BF-B076-C2FF8A6A5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A9153-319D-4D0E-9F82-D6F5A0F4A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Daily</a:t>
            </a:r>
            <a:r>
              <a:rPr lang="en-US" sz="2400" dirty="0"/>
              <a:t>: students who score a 3.4 or below on WIDA ACCESS</a:t>
            </a:r>
          </a:p>
          <a:p>
            <a:r>
              <a:rPr lang="en-US" sz="2400" b="1" dirty="0"/>
              <a:t>Push-In</a:t>
            </a:r>
            <a:r>
              <a:rPr lang="en-US" sz="2400" dirty="0"/>
              <a:t>: students who score 3.4 or below on WIDA ACCESS or who are monitored</a:t>
            </a:r>
          </a:p>
          <a:p>
            <a:r>
              <a:rPr lang="en-US" sz="2400" b="1" dirty="0"/>
              <a:t>Consultative</a:t>
            </a:r>
            <a:r>
              <a:rPr lang="en-US" sz="2400" dirty="0"/>
              <a:t>: students who score 3.5 and up and even Transitional </a:t>
            </a:r>
          </a:p>
          <a:p>
            <a:r>
              <a:rPr lang="en-US" sz="2400" b="1" i="1" dirty="0"/>
              <a:t>*** Transitional</a:t>
            </a:r>
            <a:r>
              <a:rPr lang="en-US" sz="2400" dirty="0"/>
              <a:t>: </a:t>
            </a:r>
            <a:r>
              <a:rPr lang="en-US" sz="2400" i="1" dirty="0"/>
              <a:t>students who have exited based on WIDA ACCESS. They are monitored for 2 years after exiting.</a:t>
            </a:r>
          </a:p>
        </p:txBody>
      </p:sp>
    </p:spTree>
    <p:extLst>
      <p:ext uri="{BB962C8B-B14F-4D97-AF65-F5344CB8AC3E}">
        <p14:creationId xmlns:p14="http://schemas.microsoft.com/office/powerpoint/2010/main" val="3048937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86DDC-8190-4FE2-9A94-6BA0F352F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ACCOMMODATIONS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B4ECA-6415-455A-B404-160254AE5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3621157"/>
            <a:ext cx="5638800" cy="1500187"/>
          </a:xfrm>
        </p:spPr>
        <p:txBody>
          <a:bodyPr>
            <a:normAutofit/>
          </a:bodyPr>
          <a:lstStyle/>
          <a:p>
            <a:r>
              <a:rPr lang="en-US" sz="8000" dirty="0"/>
              <a:t>. . . . . .</a:t>
            </a:r>
          </a:p>
        </p:txBody>
      </p:sp>
    </p:spTree>
    <p:extLst>
      <p:ext uri="{BB962C8B-B14F-4D97-AF65-F5344CB8AC3E}">
        <p14:creationId xmlns:p14="http://schemas.microsoft.com/office/powerpoint/2010/main" val="255965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13765"/>
            <a:ext cx="7556313" cy="1210235"/>
          </a:xfrm>
        </p:spPr>
        <p:txBody>
          <a:bodyPr>
            <a:normAutofit fontScale="90000"/>
          </a:bodyPr>
          <a:lstStyle/>
          <a:p>
            <a:r>
              <a:rPr lang="en-US" dirty="0"/>
              <a:t>Modification vs. Accommodation</a:t>
            </a:r>
            <a:br>
              <a:rPr lang="en-US" dirty="0"/>
            </a:br>
            <a:r>
              <a:rPr lang="en-US" sz="2200" b="1" i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Finding ways to make the content understandable.</a:t>
            </a:r>
            <a:br>
              <a:rPr lang="en-US" sz="2200" b="1" i="1" dirty="0">
                <a:solidFill>
                  <a:schemeClr val="accent2">
                    <a:lumMod val="50000"/>
                    <a:lumOff val="50000"/>
                  </a:schemeClr>
                </a:solidFill>
              </a:rPr>
            </a:br>
            <a:endParaRPr lang="en-US" sz="2200" b="1" i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643529"/>
            <a:ext cx="3657600" cy="448263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b="1" dirty="0">
                <a:latin typeface="Open Sans"/>
                <a:cs typeface="Open Sans"/>
              </a:rPr>
              <a:t>Modification</a:t>
            </a:r>
            <a:r>
              <a:rPr lang="en-US" dirty="0">
                <a:latin typeface="Open Sans"/>
                <a:cs typeface="Open Sans"/>
              </a:rPr>
              <a:t> – any change made to the curriculum that enables a student to be successful in content classrooms</a:t>
            </a:r>
          </a:p>
          <a:p>
            <a:pPr>
              <a:buFont typeface="Wingdings" charset="2"/>
              <a:buChar char="u"/>
            </a:pPr>
            <a:r>
              <a:rPr lang="en-US" b="1" dirty="0">
                <a:latin typeface="Open Sans"/>
                <a:cs typeface="Open Sans"/>
              </a:rPr>
              <a:t>Modifications</a:t>
            </a:r>
            <a:r>
              <a:rPr lang="en-US" dirty="0">
                <a:latin typeface="Open Sans"/>
                <a:cs typeface="Open Sans"/>
              </a:rPr>
              <a:t> </a:t>
            </a:r>
            <a:r>
              <a:rPr lang="en-US" b="1" dirty="0">
                <a:latin typeface="Open Sans"/>
                <a:cs typeface="Open Sans"/>
              </a:rPr>
              <a:t>DO</a:t>
            </a:r>
            <a:r>
              <a:rPr lang="en-US" dirty="0">
                <a:latin typeface="Open Sans"/>
                <a:cs typeface="Open Sans"/>
              </a:rPr>
              <a:t> change what the student is expected to master. Course/activity objectives are modified to meet the needs of the  language learner.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643529"/>
            <a:ext cx="3657600" cy="448263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b="1" dirty="0">
                <a:latin typeface="Open Sans"/>
                <a:cs typeface="Open Sans"/>
              </a:rPr>
              <a:t>Accommodation</a:t>
            </a:r>
            <a:r>
              <a:rPr lang="en-US" dirty="0">
                <a:latin typeface="Open Sans"/>
                <a:cs typeface="Open Sans"/>
              </a:rPr>
              <a:t> – alteration of environment, curriculum format or equipment used, extended time, read aloud, bilingual dictionary, oral responses</a:t>
            </a:r>
          </a:p>
          <a:p>
            <a:pPr>
              <a:buFont typeface="Wingdings" charset="2"/>
              <a:buChar char="u"/>
            </a:pPr>
            <a:r>
              <a:rPr lang="en-US" b="1" dirty="0">
                <a:latin typeface="Open Sans"/>
                <a:cs typeface="Open Sans"/>
              </a:rPr>
              <a:t>Accommodations</a:t>
            </a:r>
            <a:r>
              <a:rPr lang="en-US" dirty="0">
                <a:latin typeface="Open Sans"/>
                <a:cs typeface="Open Sans"/>
              </a:rPr>
              <a:t> do</a:t>
            </a:r>
            <a:r>
              <a:rPr lang="en-US" b="1" dirty="0">
                <a:latin typeface="Open Sans"/>
                <a:cs typeface="Open Sans"/>
              </a:rPr>
              <a:t> </a:t>
            </a:r>
            <a:r>
              <a:rPr lang="en-US" b="1" i="1" dirty="0">
                <a:latin typeface="Open Sans"/>
                <a:cs typeface="Open Sans"/>
              </a:rPr>
              <a:t>NOT</a:t>
            </a:r>
            <a:r>
              <a:rPr lang="en-US" i="1" dirty="0">
                <a:latin typeface="Open Sans"/>
                <a:cs typeface="Open Sans"/>
              </a:rPr>
              <a:t> </a:t>
            </a:r>
            <a:r>
              <a:rPr lang="en-US" dirty="0">
                <a:latin typeface="Open Sans"/>
                <a:cs typeface="Open Sans"/>
              </a:rPr>
              <a:t>change what the student is expected to master but </a:t>
            </a:r>
            <a:r>
              <a:rPr lang="en-US" b="1" i="1" dirty="0">
                <a:latin typeface="Open Sans"/>
                <a:cs typeface="Open Sans"/>
              </a:rPr>
              <a:t>HOW</a:t>
            </a:r>
            <a:r>
              <a:rPr lang="en-US" dirty="0">
                <a:latin typeface="Open Sans"/>
                <a:cs typeface="Open Sans"/>
              </a:rPr>
              <a:t> the student masters the content.  The objectives of the course/activity remain intact.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53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E006-A8F7-4A00-8C42-9F3AFB0C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 for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9088E-EE96-4063-85E4-73AC52D1B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338470"/>
            <a:ext cx="7556313" cy="478769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Visuals and Graphic Organizers</a:t>
            </a:r>
          </a:p>
          <a:p>
            <a:r>
              <a:rPr lang="en-US" sz="2800" dirty="0"/>
              <a:t>Modeling / Examples</a:t>
            </a:r>
          </a:p>
          <a:p>
            <a:r>
              <a:rPr lang="en-US" sz="2800" dirty="0"/>
              <a:t>Bilingual Dictionaries</a:t>
            </a:r>
          </a:p>
          <a:p>
            <a:r>
              <a:rPr lang="en-US" sz="2800" dirty="0"/>
              <a:t>Reading Aloud</a:t>
            </a:r>
          </a:p>
          <a:p>
            <a:r>
              <a:rPr lang="en-US" sz="2800" dirty="0"/>
              <a:t>Extended Time</a:t>
            </a:r>
          </a:p>
          <a:p>
            <a:r>
              <a:rPr lang="en-US" sz="2800" dirty="0"/>
              <a:t>Rewording/ Simplifying Instructions</a:t>
            </a:r>
          </a:p>
          <a:p>
            <a:r>
              <a:rPr lang="en-US" sz="2800" dirty="0"/>
              <a:t>Multiple Checks for Understanding</a:t>
            </a:r>
          </a:p>
          <a:p>
            <a:r>
              <a:rPr lang="en-US" sz="2800" dirty="0"/>
              <a:t>Partnering/ Groups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93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E7742-6DC1-48F3-A4C8-221CCBF3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 for </a:t>
            </a:r>
            <a:br>
              <a:rPr lang="en-US" dirty="0"/>
            </a:br>
            <a:r>
              <a:rPr lang="en-US" dirty="0"/>
              <a:t>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F16F3-1EF5-4853-88A8-E4CF846DF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Groups</a:t>
            </a:r>
          </a:p>
          <a:p>
            <a:r>
              <a:rPr lang="en-US" sz="3200" dirty="0"/>
              <a:t>Partners: same language or stronger student</a:t>
            </a:r>
          </a:p>
          <a:p>
            <a:r>
              <a:rPr lang="en-US" sz="3200" dirty="0"/>
              <a:t>Seating in class: closer to the front or teacher</a:t>
            </a:r>
          </a:p>
        </p:txBody>
      </p:sp>
    </p:spTree>
    <p:extLst>
      <p:ext uri="{BB962C8B-B14F-4D97-AF65-F5344CB8AC3E}">
        <p14:creationId xmlns:p14="http://schemas.microsoft.com/office/powerpoint/2010/main" val="1415153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726AA-1DD6-401B-81F9-E56EA04F1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 for </a:t>
            </a:r>
            <a:br>
              <a:rPr lang="en-US" dirty="0"/>
            </a:br>
            <a:r>
              <a:rPr lang="en-US" dirty="0"/>
              <a:t>Formative/ Summative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24412-0CC2-459E-AA09-3022B3510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Read Aloud</a:t>
            </a:r>
          </a:p>
          <a:p>
            <a:r>
              <a:rPr lang="en-US" sz="3200" dirty="0"/>
              <a:t>Extended Time</a:t>
            </a:r>
          </a:p>
          <a:p>
            <a:r>
              <a:rPr lang="en-US" sz="3200" dirty="0"/>
              <a:t>Bilingual Dictionary</a:t>
            </a:r>
          </a:p>
          <a:p>
            <a:r>
              <a:rPr lang="en-US" sz="3200" dirty="0"/>
              <a:t>Alternate Format: oral, visual, graphic organizer, chunking, changing font size, etc.</a:t>
            </a:r>
          </a:p>
        </p:txBody>
      </p:sp>
    </p:spTree>
    <p:extLst>
      <p:ext uri="{BB962C8B-B14F-4D97-AF65-F5344CB8AC3E}">
        <p14:creationId xmlns:p14="http://schemas.microsoft.com/office/powerpoint/2010/main" val="4277326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Content Accessible:</a:t>
            </a:r>
            <a:br>
              <a:rPr lang="en-US" dirty="0"/>
            </a:br>
            <a:r>
              <a:rPr lang="en-US" i="1" dirty="0"/>
              <a:t>Scaffold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008898"/>
            <a:ext cx="7556313" cy="4348163"/>
          </a:xfrm>
        </p:spPr>
        <p:txBody>
          <a:bodyPr>
            <a:norm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400" dirty="0"/>
              <a:t>When giving an assessment, </a:t>
            </a:r>
            <a:r>
              <a:rPr lang="en-US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determine the main concept(s) </a:t>
            </a:r>
            <a:r>
              <a:rPr lang="en-US" sz="2400" dirty="0"/>
              <a:t>you are testing and what details are nonessential for understanding the concept(s).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/>
              <a:t>ELs are doing </a:t>
            </a:r>
            <a:r>
              <a:rPr lang="en-US" sz="24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twice the work </a:t>
            </a:r>
            <a:r>
              <a:rPr lang="en-US" sz="2400" dirty="0"/>
              <a:t>in school.  Not only are they responsible for the content knowledge, but they are also simultaneously learning and acquiring English.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/>
              <a:t>This is why it is </a:t>
            </a:r>
            <a:r>
              <a:rPr lang="en-US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imperative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that we focus on assessing these students on </a:t>
            </a:r>
            <a:r>
              <a:rPr lang="en-US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only</a:t>
            </a:r>
            <a:r>
              <a:rPr lang="en-US" sz="2400" dirty="0"/>
              <a:t> the most important content concepts – </a:t>
            </a:r>
            <a:r>
              <a:rPr lang="en-US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not the details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36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0F96-0BF2-4BB8-987C-B8032CB6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INSTRUCTIONAL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A998B-6829-45C3-8AF0-7E6C96E08B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1839748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2477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8474" y="1374588"/>
            <a:ext cx="7556313" cy="47515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4" descr="instructional_strategies_png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45" r="-18745"/>
          <a:stretch>
            <a:fillRect/>
          </a:stretch>
        </p:blipFill>
        <p:spPr>
          <a:xfrm>
            <a:off x="-1298712" y="198783"/>
            <a:ext cx="10946296" cy="64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59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83882"/>
            <a:ext cx="7556313" cy="1045883"/>
          </a:xfrm>
        </p:spPr>
        <p:txBody>
          <a:bodyPr/>
          <a:lstStyle/>
          <a:p>
            <a:r>
              <a:rPr lang="en-US" dirty="0"/>
              <a:t>Guided Notes: </a:t>
            </a:r>
            <a:r>
              <a:rPr lang="en-US" sz="1800" dirty="0"/>
              <a:t>cover main concepts, are made directly from the assessment, allows EL to focus on academic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28588"/>
            <a:ext cx="7556313" cy="44975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lassroom_adaptations_for_english_language_learners_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" b="2460"/>
          <a:stretch>
            <a:fillRect/>
          </a:stretch>
        </p:blipFill>
        <p:spPr>
          <a:xfrm>
            <a:off x="89804" y="1205802"/>
            <a:ext cx="8916281" cy="56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4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F79D-6725-4F74-95D7-34F7B8149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09" y="481840"/>
            <a:ext cx="5638800" cy="1362075"/>
          </a:xfrm>
        </p:spPr>
        <p:txBody>
          <a:bodyPr>
            <a:normAutofit/>
          </a:bodyPr>
          <a:lstStyle/>
          <a:p>
            <a:r>
              <a:rPr lang="en-US" sz="4800" dirty="0"/>
              <a:t>ELs at Germantown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5C86E-7CD2-44DB-BCDC-942C5F0C2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7061" y="2678906"/>
            <a:ext cx="5638800" cy="3032781"/>
          </a:xfrm>
        </p:spPr>
        <p:txBody>
          <a:bodyPr>
            <a:normAutofit fontScale="85000" lnSpcReduction="20000"/>
          </a:bodyPr>
          <a:lstStyle/>
          <a:p>
            <a:r>
              <a:rPr lang="en-US" sz="4300" dirty="0"/>
              <a:t>ELs – 40</a:t>
            </a:r>
          </a:p>
          <a:p>
            <a:r>
              <a:rPr lang="en-US" sz="4300" dirty="0"/>
              <a:t>Transitional- 15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***Many of our ELs do not have language/content support at home.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7911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13766"/>
            <a:ext cx="7556313" cy="1090706"/>
          </a:xfrm>
        </p:spPr>
        <p:txBody>
          <a:bodyPr/>
          <a:lstStyle/>
          <a:p>
            <a:r>
              <a:rPr lang="en-US" dirty="0"/>
              <a:t>Sentence/Paragraph Frames:</a:t>
            </a:r>
            <a:br>
              <a:rPr lang="en-US" dirty="0"/>
            </a:br>
            <a:r>
              <a:rPr lang="en-US" sz="1800" dirty="0"/>
              <a:t>gets them started on writing, allows student to focus on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92942"/>
            <a:ext cx="7556313" cy="433322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paragraph_fra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40" r="-25340"/>
          <a:stretch>
            <a:fillRect/>
          </a:stretch>
        </p:blipFill>
        <p:spPr>
          <a:xfrm>
            <a:off x="-1552331" y="1404472"/>
            <a:ext cx="11648898" cy="525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05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 Starters &amp; Visuals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/>
          <a:lstStyle/>
          <a:p>
            <a:r>
              <a:rPr lang="en-US" b="1" i="1" dirty="0">
                <a:latin typeface="Open Sans"/>
                <a:cs typeface="Open Sans"/>
              </a:rPr>
              <a:t>Compare and contrast amphibians and reptiles.</a:t>
            </a:r>
          </a:p>
          <a:p>
            <a:pPr marL="0" indent="0">
              <a:buNone/>
            </a:pPr>
            <a:r>
              <a:rPr lang="en-US" dirty="0">
                <a:latin typeface="Open Sans"/>
                <a:cs typeface="Open Sans"/>
              </a:rPr>
              <a:t>_________ and  __________ both__________. However, _______is different than  ________ because ____________.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mphibians__Image_Search___Ask_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55" y="3534336"/>
            <a:ext cx="1599667" cy="1447800"/>
          </a:xfrm>
          <a:prstGeom prst="rect">
            <a:avLst/>
          </a:prstGeom>
        </p:spPr>
      </p:pic>
      <p:pic>
        <p:nvPicPr>
          <p:cNvPr id="5" name="Picture 4" descr="reptiles__Image_Search___Ask_c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46" y="3416723"/>
            <a:ext cx="2057400" cy="1565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474" y="5348941"/>
            <a:ext cx="7556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Open Sans"/>
                <a:cs typeface="Open Sans"/>
              </a:rPr>
              <a:t>What is the main idea of the article?</a:t>
            </a:r>
          </a:p>
          <a:p>
            <a:endParaRPr lang="en-US" b="1" i="1" dirty="0">
              <a:latin typeface="Open Sans"/>
              <a:cs typeface="Open Sans"/>
            </a:endParaRPr>
          </a:p>
          <a:p>
            <a:r>
              <a:rPr lang="en-US" dirty="0">
                <a:latin typeface="Open Sans"/>
                <a:cs typeface="Open Sans"/>
              </a:rPr>
              <a:t>The article is about __________. An important detail is _________</a:t>
            </a:r>
            <a:r>
              <a:rPr lang="en-US" dirty="0"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384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43647"/>
            <a:ext cx="7556313" cy="672353"/>
          </a:xfrm>
        </p:spPr>
        <p:txBody>
          <a:bodyPr/>
          <a:lstStyle/>
          <a:p>
            <a:r>
              <a:rPr lang="en-US" dirty="0"/>
              <a:t>Paragraph Frame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36" y="1135528"/>
            <a:ext cx="8650940" cy="56178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b="1" i="1" dirty="0"/>
              <a:t> </a:t>
            </a:r>
            <a:r>
              <a:rPr lang="en-US" sz="7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Frame for Writing Analytical Summaries</a:t>
            </a:r>
            <a:endParaRPr lang="en-US" sz="7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6400" b="1" i="1" dirty="0"/>
              <a:t>Introduction</a:t>
            </a:r>
            <a:r>
              <a:rPr lang="en-US" sz="6400" b="1" dirty="0"/>
              <a:t>: </a:t>
            </a:r>
          </a:p>
          <a:p>
            <a:pPr marL="0" indent="0">
              <a:buNone/>
            </a:pPr>
            <a:r>
              <a:rPr lang="en-US" sz="6400" dirty="0"/>
              <a:t>In the _____________      “______________”,       ______________________</a:t>
            </a:r>
          </a:p>
          <a:p>
            <a:pPr marL="0" indent="0">
              <a:buNone/>
            </a:pPr>
            <a:r>
              <a:rPr lang="en-US" sz="6400" i="1" dirty="0"/>
              <a:t>         (article, essay…)             (title)	               (the author’s name)</a:t>
            </a:r>
            <a:endParaRPr lang="en-US" sz="6400" dirty="0"/>
          </a:p>
          <a:p>
            <a:pPr marL="0" indent="0">
              <a:buNone/>
            </a:pPr>
            <a:r>
              <a:rPr lang="en-US" sz="6400" dirty="0"/>
              <a:t>_______________________                ________________________.</a:t>
            </a:r>
          </a:p>
          <a:p>
            <a:pPr marL="0" indent="0">
              <a:buNone/>
            </a:pPr>
            <a:r>
              <a:rPr lang="en-US" sz="6400" i="1" dirty="0"/>
              <a:t> (verb: discusses, explains….)	           (the main idea, thesis)</a:t>
            </a:r>
            <a:endParaRPr lang="en-US" sz="6400" dirty="0"/>
          </a:p>
          <a:p>
            <a:pPr marL="0" indent="0">
              <a:buNone/>
            </a:pPr>
            <a:r>
              <a:rPr lang="en-US" sz="6400" b="1" i="1" dirty="0"/>
              <a:t>Body paragraphs</a:t>
            </a:r>
            <a:endParaRPr lang="en-US" sz="6400" b="1" dirty="0"/>
          </a:p>
          <a:p>
            <a:pPr marL="0" indent="0">
              <a:buNone/>
            </a:pPr>
            <a:r>
              <a:rPr lang="en-US" sz="6400" dirty="0"/>
              <a:t> ______________,   ________________     _______      _________.     ___________________</a:t>
            </a:r>
          </a:p>
          <a:p>
            <a:pPr marL="0" indent="0">
              <a:buNone/>
            </a:pPr>
            <a:r>
              <a:rPr lang="en-US" sz="6400" i="1" dirty="0"/>
              <a:t>    (transition)        (author’s last name)     (verb)       (evidence)        (Your reflection)</a:t>
            </a:r>
            <a:endParaRPr lang="en-US" sz="6400" dirty="0"/>
          </a:p>
          <a:p>
            <a:pPr marL="0" indent="0">
              <a:buNone/>
            </a:pPr>
            <a:r>
              <a:rPr lang="en-US" sz="6400" b="1" i="1" dirty="0"/>
              <a:t>Introducing Textual Evidence:</a:t>
            </a:r>
            <a:r>
              <a:rPr lang="en-US" sz="6400" dirty="0"/>
              <a:t> </a:t>
            </a:r>
          </a:p>
          <a:p>
            <a:pPr marL="0" indent="0">
              <a:buNone/>
            </a:pPr>
            <a:r>
              <a:rPr lang="en-US" sz="6400" dirty="0"/>
              <a:t>         According to </a:t>
            </a:r>
            <a:r>
              <a:rPr lang="en-US" sz="6400" i="1" u="sng" dirty="0"/>
              <a:t>author’s name</a:t>
            </a:r>
            <a:r>
              <a:rPr lang="en-US" sz="6400" dirty="0"/>
              <a:t>,  </a:t>
            </a:r>
            <a:r>
              <a:rPr lang="en-US" sz="6400" i="1" u="sng" dirty="0"/>
              <a:t>evidence</a:t>
            </a:r>
            <a:r>
              <a:rPr lang="is-IS" sz="6400" i="1" u="sng" dirty="0"/>
              <a:t>…</a:t>
            </a:r>
            <a:endParaRPr lang="en-US" sz="6400" i="1" u="sng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6400" dirty="0"/>
              <a:t>         In the article, </a:t>
            </a:r>
            <a:r>
              <a:rPr lang="en-US" sz="6400" i="1" u="sng" dirty="0"/>
              <a:t>“Title of the article”</a:t>
            </a:r>
            <a:r>
              <a:rPr lang="en-US" sz="6400" dirty="0"/>
              <a:t>,   </a:t>
            </a:r>
            <a:r>
              <a:rPr lang="en-US" sz="6400" i="1" u="sng" dirty="0"/>
              <a:t>author’s name</a:t>
            </a:r>
            <a:r>
              <a:rPr lang="en-US" sz="6400" dirty="0"/>
              <a:t>   </a:t>
            </a:r>
            <a:r>
              <a:rPr lang="en-US" sz="6400" i="1" u="sng" dirty="0"/>
              <a:t>explains…</a:t>
            </a:r>
            <a:endParaRPr lang="en-US" sz="6400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00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0A4DE-ADB5-4EF4-9FF9-9DA4C7BE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LANGUAGE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011FD-9347-4D0D-878A-344DF3A1B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3574981"/>
            <a:ext cx="5638800" cy="460512"/>
          </a:xfrm>
        </p:spPr>
        <p:txBody>
          <a:bodyPr>
            <a:noAutofit/>
          </a:bodyPr>
          <a:lstStyle/>
          <a:p>
            <a:r>
              <a:rPr lang="en-US" sz="8000" dirty="0"/>
              <a:t>. . . . . .</a:t>
            </a:r>
          </a:p>
        </p:txBody>
      </p:sp>
    </p:spTree>
    <p:extLst>
      <p:ext uri="{BB962C8B-B14F-4D97-AF65-F5344CB8AC3E}">
        <p14:creationId xmlns:p14="http://schemas.microsoft.com/office/powerpoint/2010/main" val="916692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47" y="426103"/>
            <a:ext cx="5638800" cy="1053073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that causes difficulty for EL understanding: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0823" y="1940859"/>
            <a:ext cx="5638800" cy="39033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- Complex definitions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- Figurative language/multi-    meaning words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- Conditional statements (If….)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- Complex sentences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- Advanced verb tenses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- Nonessential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96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905435"/>
          </a:xfrm>
        </p:spPr>
        <p:txBody>
          <a:bodyPr/>
          <a:lstStyle/>
          <a:p>
            <a:r>
              <a:rPr lang="en-US" dirty="0"/>
              <a:t>How to simplify text: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09060"/>
            <a:ext cx="7556313" cy="4617104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Grade Level Definition</a:t>
            </a:r>
          </a:p>
          <a:p>
            <a:pPr marL="0" indent="0">
              <a:buNone/>
            </a:pPr>
            <a:r>
              <a:rPr lang="en-US" sz="2400" b="1" i="1" dirty="0"/>
              <a:t>Supergiant</a:t>
            </a:r>
            <a:r>
              <a:rPr lang="en-US" sz="2400" dirty="0"/>
              <a:t> – Late stage in the life cycle of a massive star in which the core heats up, heavy elements form by fusion, and the star expands; can eventually explode to form a supernova.</a:t>
            </a:r>
            <a:endParaRPr lang="en-US" sz="2400" i="1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Simplified Definition</a:t>
            </a:r>
          </a:p>
          <a:p>
            <a:pPr marL="0" indent="0">
              <a:buNone/>
            </a:pPr>
            <a:r>
              <a:rPr lang="en-US" sz="2400" b="1" i="1" dirty="0"/>
              <a:t>Supergiant</a:t>
            </a:r>
            <a:r>
              <a:rPr lang="en-US" sz="2400" dirty="0"/>
              <a:t> – A star’s core heats up and the star expands.</a:t>
            </a:r>
            <a:endParaRPr lang="en-US" sz="240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42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890494"/>
          </a:xfrm>
        </p:spPr>
        <p:txBody>
          <a:bodyPr/>
          <a:lstStyle/>
          <a:p>
            <a:r>
              <a:rPr lang="en-US" dirty="0"/>
              <a:t>How to simplify text: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97902"/>
            <a:ext cx="7556313" cy="4751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3366FF"/>
                </a:solidFill>
                <a:latin typeface="Open Sans"/>
                <a:cs typeface="Open Sans"/>
              </a:rPr>
              <a:t>Complex:    </a:t>
            </a:r>
            <a:r>
              <a:rPr lang="en-US" dirty="0">
                <a:latin typeface="Open Sans"/>
                <a:cs typeface="Open Sans"/>
              </a:rPr>
              <a:t>Were able to </a:t>
            </a:r>
            <a:r>
              <a:rPr lang="en-US" i="1" dirty="0">
                <a:solidFill>
                  <a:srgbClr val="3366FF"/>
                </a:solidFill>
                <a:latin typeface="Open Sans"/>
                <a:cs typeface="Open Sans"/>
              </a:rPr>
              <a:t>accumulate vast amounts of wealth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accent5"/>
                </a:solidFill>
                <a:latin typeface="Open Sans"/>
                <a:cs typeface="Open Sans"/>
              </a:rPr>
              <a:t>Simplified:  </a:t>
            </a:r>
            <a:r>
              <a:rPr lang="en-US" dirty="0">
                <a:solidFill>
                  <a:srgbClr val="000000"/>
                </a:solidFill>
                <a:latin typeface="Open Sans"/>
                <a:cs typeface="Open Sans"/>
              </a:rPr>
              <a:t>Were able to </a:t>
            </a:r>
            <a:r>
              <a:rPr lang="en-US" i="1" dirty="0">
                <a:solidFill>
                  <a:schemeClr val="accent5"/>
                </a:solidFill>
                <a:latin typeface="Open Sans"/>
                <a:cs typeface="Open Sans"/>
              </a:rPr>
              <a:t>get large amounts of money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  <a:cs typeface="Open Sans"/>
              </a:rPr>
              <a:t>              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  <a:cs typeface="Open Sans"/>
              </a:rPr>
              <a:t>Simplify Discussion Questions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Before</a:t>
            </a:r>
            <a:r>
              <a:rPr lang="en-US" i="1" dirty="0"/>
              <a:t>: Explain clearly using at least three different reasons or drawing three diagrams why McClelland lost the battle.</a:t>
            </a: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After</a:t>
            </a:r>
            <a:r>
              <a:rPr lang="en-US" i="1" dirty="0"/>
              <a:t>: Explain why McClelland lost the battle. Give three reasons or draw three diagrams</a:t>
            </a:r>
            <a:r>
              <a:rPr lang="en-US" dirty="0"/>
              <a:t>.</a:t>
            </a:r>
            <a:endParaRPr lang="en-US" dirty="0">
              <a:solidFill>
                <a:srgbClr val="002D7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293" y="463176"/>
            <a:ext cx="5638800" cy="1047572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Multi-meaning words (polysemous) add confusion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0823" y="1603514"/>
            <a:ext cx="6469529" cy="4518990"/>
          </a:xfrm>
        </p:spPr>
        <p:txBody>
          <a:bodyPr>
            <a:normAutofit fontScale="92500" lnSpcReduction="20000"/>
          </a:bodyPr>
          <a:lstStyle/>
          <a:p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b="1" dirty="0">
                <a:latin typeface="Open Sans"/>
                <a:cs typeface="Open Sans"/>
              </a:rPr>
              <a:t>Table</a:t>
            </a:r>
            <a:r>
              <a:rPr lang="en-US" sz="2000" dirty="0">
                <a:latin typeface="Open Sans"/>
                <a:cs typeface="Open Sans"/>
              </a:rPr>
              <a:t> – furniture	 </a:t>
            </a:r>
            <a:r>
              <a:rPr lang="en-US" sz="2000" i="1" dirty="0">
                <a:latin typeface="Open Sans"/>
                <a:cs typeface="Open Sans"/>
              </a:rPr>
              <a:t>vs</a:t>
            </a:r>
            <a:r>
              <a:rPr lang="en-US" sz="2000" dirty="0">
                <a:latin typeface="Open Sans"/>
                <a:cs typeface="Open Sans"/>
              </a:rPr>
              <a:t>.	arrangement of 				              numbers, symbols or 				words to show a 			                            relations</a:t>
            </a:r>
          </a:p>
          <a:p>
            <a:pPr>
              <a:buFont typeface="+mj-lt"/>
              <a:buAutoNum type="arabicPeriod"/>
            </a:pPr>
            <a:endParaRPr lang="en-US" sz="2000" b="1" dirty="0">
              <a:latin typeface="Open Sans"/>
              <a:cs typeface="Open Sans"/>
            </a:endParaRPr>
          </a:p>
          <a:p>
            <a:pPr>
              <a:buFont typeface="+mj-lt"/>
              <a:buAutoNum type="arabicPeriod"/>
            </a:pPr>
            <a:r>
              <a:rPr lang="en-US" sz="2000" b="1" dirty="0">
                <a:latin typeface="Open Sans"/>
                <a:cs typeface="Open Sans"/>
              </a:rPr>
              <a:t>Mean </a:t>
            </a:r>
            <a:r>
              <a:rPr lang="en-US" sz="2000" dirty="0">
                <a:latin typeface="Open Sans"/>
                <a:cs typeface="Open Sans"/>
              </a:rPr>
              <a:t> - to offend           </a:t>
            </a:r>
            <a:r>
              <a:rPr lang="en-US" sz="2000" i="1" dirty="0">
                <a:latin typeface="Open Sans"/>
                <a:cs typeface="Open Sans"/>
              </a:rPr>
              <a:t>vs</a:t>
            </a:r>
            <a:r>
              <a:rPr lang="en-US" sz="2000" dirty="0">
                <a:latin typeface="Open Sans"/>
                <a:cs typeface="Open Sans"/>
              </a:rPr>
              <a:t>.          an average</a:t>
            </a:r>
          </a:p>
          <a:p>
            <a:r>
              <a:rPr lang="en-US" sz="2000" dirty="0">
                <a:latin typeface="Open Sans"/>
                <a:cs typeface="Open Sans"/>
              </a:rPr>
              <a:t>               or be unkind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sz="2000" b="1" dirty="0"/>
              <a:t>Cell</a:t>
            </a:r>
            <a:r>
              <a:rPr lang="en-US" sz="2000" dirty="0"/>
              <a:t> – </a:t>
            </a:r>
            <a:r>
              <a:rPr lang="en-US" sz="2000" dirty="0">
                <a:latin typeface="Open Sans"/>
              </a:rPr>
              <a:t>smallest unit of</a:t>
            </a:r>
          </a:p>
          <a:p>
            <a:r>
              <a:rPr lang="en-US" sz="2000" dirty="0">
                <a:latin typeface="Open Sans"/>
              </a:rPr>
              <a:t>	 an organism         vs.          Small room in a prison</a:t>
            </a:r>
          </a:p>
          <a:p>
            <a:r>
              <a:rPr lang="en-US" sz="2000" dirty="0">
                <a:latin typeface="Open Sans"/>
              </a:rPr>
              <a:t>				  Cell phone</a:t>
            </a:r>
          </a:p>
          <a:p>
            <a:r>
              <a:rPr lang="en-US" sz="2000" dirty="0">
                <a:latin typeface="Open Sans"/>
              </a:rPr>
              <a:t>				  Small compartment          				  within a larger   				  structure (honeycomb, 				  spreadsheet)</a:t>
            </a:r>
          </a:p>
        </p:txBody>
      </p:sp>
    </p:spTree>
    <p:extLst>
      <p:ext uri="{BB962C8B-B14F-4D97-AF65-F5344CB8AC3E}">
        <p14:creationId xmlns:p14="http://schemas.microsoft.com/office/powerpoint/2010/main" val="1690649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C2863-0123-41C6-B0D8-F28F2C33C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124201"/>
            <a:ext cx="5638800" cy="1371600"/>
          </a:xfrm>
        </p:spPr>
        <p:txBody>
          <a:bodyPr>
            <a:normAutofit/>
          </a:bodyPr>
          <a:lstStyle/>
          <a:p>
            <a:r>
              <a:rPr lang="en-US" sz="6000" dirty="0"/>
              <a:t>ASSESSMENTS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869DA-0174-4098-B9E9-20528918D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3539988"/>
            <a:ext cx="5638800" cy="540026"/>
          </a:xfrm>
        </p:spPr>
        <p:txBody>
          <a:bodyPr>
            <a:noAutofit/>
          </a:bodyPr>
          <a:lstStyle/>
          <a:p>
            <a:r>
              <a:rPr lang="en-US" sz="8000" dirty="0"/>
              <a:t>. . . . . . .</a:t>
            </a:r>
          </a:p>
        </p:txBody>
      </p:sp>
    </p:spTree>
    <p:extLst>
      <p:ext uri="{BB962C8B-B14F-4D97-AF65-F5344CB8AC3E}">
        <p14:creationId xmlns:p14="http://schemas.microsoft.com/office/powerpoint/2010/main" val="336908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50575"/>
            <a:ext cx="7556313" cy="580604"/>
          </a:xfrm>
        </p:spPr>
        <p:txBody>
          <a:bodyPr/>
          <a:lstStyle/>
          <a:p>
            <a:r>
              <a:rPr lang="en-US" dirty="0"/>
              <a:t>Assessments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12" y="731180"/>
            <a:ext cx="8621059" cy="585788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dirty="0"/>
              <a:t>Match the complexity of the content with ELs language ability</a:t>
            </a:r>
          </a:p>
          <a:p>
            <a:pPr>
              <a:buFont typeface="Wingdings" charset="2"/>
              <a:buChar char="q"/>
            </a:pPr>
            <a:r>
              <a:rPr lang="en-US" dirty="0"/>
              <a:t>Plan assessment to meet the needs of the EL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 is not a crime to: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Give clues/prompt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Change questions to yes/no answers for oral/written responses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Divide word banks into chunks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Tailor the test to your students’ language level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Give alternate assessments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 descr="testing_cartoon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97" r="-12797"/>
          <a:stretch>
            <a:fillRect/>
          </a:stretch>
        </p:blipFill>
        <p:spPr>
          <a:xfrm>
            <a:off x="4682653" y="3271058"/>
            <a:ext cx="4990552" cy="358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6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ILP</a:t>
            </a:r>
            <a:r>
              <a:rPr lang="en-US" sz="5400" dirty="0"/>
              <a:t> vs. IEP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/>
              <a:t>ELs do not have IEPs, but they do have ILPs (</a:t>
            </a:r>
            <a:r>
              <a:rPr lang="en-US" sz="32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Individual</a:t>
            </a:r>
            <a:r>
              <a:rPr lang="en-US" sz="3200" b="1" i="1" dirty="0"/>
              <a:t> </a:t>
            </a:r>
            <a:r>
              <a:rPr lang="en-US" sz="32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Language Plans</a:t>
            </a:r>
            <a:r>
              <a:rPr lang="en-US" sz="3200" b="1" i="1" dirty="0"/>
              <a:t>). </a:t>
            </a:r>
          </a:p>
          <a:p>
            <a:pPr marL="0" indent="0">
              <a:buNone/>
            </a:pPr>
            <a:r>
              <a:rPr lang="en-US" sz="3200" b="1" i="1" dirty="0"/>
              <a:t>The ILPs provide personal background information including scoring. Additionally, the form lists accommodations for instruction, assignments, and assessments. Look at which boxes are checked.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08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83883"/>
            <a:ext cx="7556313" cy="1165411"/>
          </a:xfrm>
        </p:spPr>
        <p:txBody>
          <a:bodyPr/>
          <a:lstStyle/>
          <a:p>
            <a:r>
              <a:rPr lang="en-US" dirty="0"/>
              <a:t>Focusing the Content on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703294"/>
            <a:ext cx="3657600" cy="4422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Open Sans"/>
                <a:cs typeface="Open Sans"/>
              </a:rPr>
              <a:t>    Highlighting Key Words</a:t>
            </a:r>
          </a:p>
          <a:p>
            <a:pPr marL="285750" indent="-285750">
              <a:buFont typeface="Wingdings" charset="2"/>
              <a:buChar char="u"/>
            </a:pPr>
            <a:r>
              <a:rPr lang="en-US" dirty="0">
                <a:latin typeface="Open Sans"/>
                <a:cs typeface="Open Sans"/>
              </a:rPr>
              <a:t>Helps direct the EL to key academic terms	</a:t>
            </a:r>
          </a:p>
          <a:p>
            <a:pPr marL="285750" indent="-285750">
              <a:buFont typeface="Wingdings" charset="2"/>
              <a:buChar char="u"/>
            </a:pPr>
            <a:r>
              <a:rPr lang="en-US" dirty="0">
                <a:latin typeface="Open Sans"/>
                <a:cs typeface="Open Sans"/>
              </a:rPr>
              <a:t>Makes the test more manageable </a:t>
            </a:r>
          </a:p>
          <a:p>
            <a:pPr marL="285750" indent="-285750">
              <a:buFont typeface="Wingdings" charset="2"/>
              <a:buChar char="u"/>
            </a:pPr>
            <a:r>
              <a:rPr lang="en-US" dirty="0">
                <a:latin typeface="Open Sans"/>
                <a:cs typeface="Open Sans"/>
              </a:rPr>
              <a:t>Helps EL focus on content over language</a:t>
            </a:r>
          </a:p>
          <a:p>
            <a:pPr marL="285750" indent="-285750">
              <a:buFont typeface="Wingdings" charset="2"/>
              <a:buChar char="u"/>
            </a:pPr>
            <a:r>
              <a:rPr lang="en-US" dirty="0">
                <a:latin typeface="Open Sans"/>
                <a:cs typeface="Open Sans"/>
              </a:rPr>
              <a:t>Correlate study guide to your assessments by highlighting key academic vocabulary/concepts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703294"/>
            <a:ext cx="3657600" cy="442286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9" descr="Screenshot_1_27_15__6_03_PM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3" r="-2173"/>
          <a:stretch>
            <a:fillRect/>
          </a:stretch>
        </p:blipFill>
        <p:spPr>
          <a:xfrm>
            <a:off x="4034118" y="1096962"/>
            <a:ext cx="5109882" cy="55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55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Assessments:</a:t>
            </a:r>
            <a:br>
              <a:rPr lang="en-US" dirty="0"/>
            </a:br>
            <a:r>
              <a:rPr lang="en-US" sz="2800" dirty="0"/>
              <a:t>color-coding &amp; chunking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48118"/>
            <a:ext cx="7556313" cy="437804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5" descr="20150123_152241_jpeg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4" r="-4854"/>
          <a:stretch>
            <a:fillRect/>
          </a:stretch>
        </p:blipFill>
        <p:spPr>
          <a:xfrm>
            <a:off x="-115463" y="1600200"/>
            <a:ext cx="9403791" cy="513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85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811502"/>
          </a:xfrm>
        </p:spPr>
        <p:txBody>
          <a:bodyPr/>
          <a:lstStyle/>
          <a:p>
            <a:r>
              <a:rPr lang="en-US" dirty="0"/>
              <a:t>History Assessment: Before</a:t>
            </a:r>
          </a:p>
        </p:txBody>
      </p:sp>
      <p:pic>
        <p:nvPicPr>
          <p:cNvPr id="8" name="Content Placeholder 7" descr="Screen Shot 2017-09-06 at 4.24.0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65" r="-33465"/>
          <a:stretch>
            <a:fillRect/>
          </a:stretch>
        </p:blipFill>
        <p:spPr>
          <a:xfrm>
            <a:off x="-479033" y="1295596"/>
            <a:ext cx="9769885" cy="5562403"/>
          </a:xfrm>
        </p:spPr>
      </p:pic>
    </p:spTree>
    <p:extLst>
      <p:ext uri="{BB962C8B-B14F-4D97-AF65-F5344CB8AC3E}">
        <p14:creationId xmlns:p14="http://schemas.microsoft.com/office/powerpoint/2010/main" val="4282504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08881"/>
          </a:xfrm>
        </p:spPr>
        <p:txBody>
          <a:bodyPr/>
          <a:lstStyle/>
          <a:p>
            <a:r>
              <a:rPr lang="en-US" dirty="0"/>
              <a:t>After</a:t>
            </a:r>
          </a:p>
        </p:txBody>
      </p:sp>
      <p:pic>
        <p:nvPicPr>
          <p:cNvPr id="4" name="Content Placeholder 3" descr="Screen Shot 2017-09-06 at 11.51.3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81" r="-31081"/>
          <a:stretch>
            <a:fillRect/>
          </a:stretch>
        </p:blipFill>
        <p:spPr>
          <a:xfrm>
            <a:off x="67086" y="1300148"/>
            <a:ext cx="9275548" cy="5088038"/>
          </a:xfrm>
        </p:spPr>
      </p:pic>
    </p:spTree>
    <p:extLst>
      <p:ext uri="{BB962C8B-B14F-4D97-AF65-F5344CB8AC3E}">
        <p14:creationId xmlns:p14="http://schemas.microsoft.com/office/powerpoint/2010/main" val="1834147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542121"/>
          </a:xfrm>
        </p:spPr>
        <p:txBody>
          <a:bodyPr/>
          <a:lstStyle/>
          <a:p>
            <a:r>
              <a:rPr lang="en-US" dirty="0"/>
              <a:t>Continued</a:t>
            </a:r>
          </a:p>
        </p:txBody>
      </p:sp>
      <p:pic>
        <p:nvPicPr>
          <p:cNvPr id="4" name="Content Placeholder 3" descr="Screen Shot 2017-09-06 at 4.28.0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566" r="-65566"/>
          <a:stretch>
            <a:fillRect/>
          </a:stretch>
        </p:blipFill>
        <p:spPr>
          <a:xfrm>
            <a:off x="-751391" y="1192975"/>
            <a:ext cx="9962009" cy="5464591"/>
          </a:xfrm>
        </p:spPr>
      </p:pic>
    </p:spTree>
    <p:extLst>
      <p:ext uri="{BB962C8B-B14F-4D97-AF65-F5344CB8AC3E}">
        <p14:creationId xmlns:p14="http://schemas.microsoft.com/office/powerpoint/2010/main" val="2100349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644742"/>
          </a:xfrm>
        </p:spPr>
        <p:txBody>
          <a:bodyPr/>
          <a:lstStyle/>
          <a:p>
            <a:r>
              <a:rPr lang="en-US" dirty="0"/>
              <a:t>Science: </a:t>
            </a:r>
            <a:r>
              <a:rPr lang="en-US" sz="2000" dirty="0"/>
              <a:t>Assessment is focused and simplified</a:t>
            </a:r>
            <a:endParaRPr lang="en-US" dirty="0"/>
          </a:p>
        </p:txBody>
      </p:sp>
      <p:pic>
        <p:nvPicPr>
          <p:cNvPr id="4" name="Content Placeholder 3" descr="Screen Shot 2017-09-06 at 4.33.2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581" r="-74581"/>
          <a:stretch>
            <a:fillRect/>
          </a:stretch>
        </p:blipFill>
        <p:spPr>
          <a:xfrm>
            <a:off x="-859555" y="1180148"/>
            <a:ext cx="10109396" cy="5400454"/>
          </a:xfrm>
        </p:spPr>
      </p:pic>
    </p:spTree>
    <p:extLst>
      <p:ext uri="{BB962C8B-B14F-4D97-AF65-F5344CB8AC3E}">
        <p14:creationId xmlns:p14="http://schemas.microsoft.com/office/powerpoint/2010/main" val="3741617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619087"/>
          </a:xfrm>
        </p:spPr>
        <p:txBody>
          <a:bodyPr/>
          <a:lstStyle/>
          <a:p>
            <a:r>
              <a:rPr lang="en-US" dirty="0"/>
              <a:t>Continued</a:t>
            </a:r>
          </a:p>
        </p:txBody>
      </p:sp>
      <p:pic>
        <p:nvPicPr>
          <p:cNvPr id="4" name="Content Placeholder 3" descr="Screen Shot 2017-09-06 at 4.37.0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54" r="-50054"/>
          <a:stretch>
            <a:fillRect/>
          </a:stretch>
        </p:blipFill>
        <p:spPr>
          <a:xfrm>
            <a:off x="-938469" y="1192975"/>
            <a:ext cx="10149224" cy="5413281"/>
          </a:xfrm>
        </p:spPr>
      </p:pic>
    </p:spTree>
    <p:extLst>
      <p:ext uri="{BB962C8B-B14F-4D97-AF65-F5344CB8AC3E}">
        <p14:creationId xmlns:p14="http://schemas.microsoft.com/office/powerpoint/2010/main" val="3496924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59976"/>
            <a:ext cx="7556313" cy="726141"/>
          </a:xfrm>
        </p:spPr>
        <p:txBody>
          <a:bodyPr/>
          <a:lstStyle/>
          <a:p>
            <a:r>
              <a:rPr lang="en-US" dirty="0"/>
              <a:t>Focused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175" y="986117"/>
            <a:ext cx="8800353" cy="573741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25000"/>
                    <a:lumOff val="75000"/>
                  </a:schemeClr>
                </a:solidFill>
              </a:rPr>
              <a:t>Before</a:t>
            </a:r>
            <a:r>
              <a:rPr lang="en-US" dirty="0"/>
              <a:t>					</a:t>
            </a:r>
            <a:r>
              <a:rPr lang="en-US" b="1" dirty="0">
                <a:solidFill>
                  <a:schemeClr val="accent2">
                    <a:lumMod val="25000"/>
                    <a:lumOff val="75000"/>
                  </a:schemeClr>
                </a:solidFill>
              </a:rPr>
              <a:t>After</a:t>
            </a:r>
          </a:p>
        </p:txBody>
      </p:sp>
      <p:pic>
        <p:nvPicPr>
          <p:cNvPr id="4" name="Picture 3" descr="PowerPoint_Slide_Show_-__newsfile5967_1_ppt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r="3130"/>
          <a:stretch>
            <a:fillRect/>
          </a:stretch>
        </p:blipFill>
        <p:spPr>
          <a:xfrm>
            <a:off x="4495521" y="1299882"/>
            <a:ext cx="4514007" cy="5423646"/>
          </a:xfrm>
          <a:prstGeom prst="rect">
            <a:avLst/>
          </a:prstGeom>
        </p:spPr>
      </p:pic>
      <p:pic>
        <p:nvPicPr>
          <p:cNvPr id="5" name="Picture 4" descr="PowerPoint_Slide_Show_-__newsfile5967_1_ppt_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r="3860"/>
          <a:stretch>
            <a:fillRect/>
          </a:stretch>
        </p:blipFill>
        <p:spPr>
          <a:xfrm>
            <a:off x="0" y="1434353"/>
            <a:ext cx="4495521" cy="528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39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875640"/>
          </a:xfrm>
        </p:spPr>
        <p:txBody>
          <a:bodyPr/>
          <a:lstStyle/>
          <a:p>
            <a:r>
              <a:rPr lang="en-US" sz="2000" dirty="0"/>
              <a:t>The assessment is simplified and focused. </a:t>
            </a:r>
            <a:br>
              <a:rPr lang="en-US" sz="2400" dirty="0"/>
            </a:br>
            <a:r>
              <a:rPr lang="en-US" sz="1600" dirty="0"/>
              <a:t>Depending on the student, you could either draw out the figure or leave it for the student to draw.</a:t>
            </a:r>
          </a:p>
        </p:txBody>
      </p:sp>
      <p:pic>
        <p:nvPicPr>
          <p:cNvPr id="4" name="Content Placeholder 3" descr="Screen Shot 2017-09-06 at 5.21.1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55" r="-10955"/>
          <a:stretch>
            <a:fillRect/>
          </a:stretch>
        </p:blipFill>
        <p:spPr>
          <a:xfrm>
            <a:off x="-145546" y="1359734"/>
            <a:ext cx="9164461" cy="5272178"/>
          </a:xfrm>
        </p:spPr>
      </p:pic>
    </p:spTree>
    <p:extLst>
      <p:ext uri="{BB962C8B-B14F-4D97-AF65-F5344CB8AC3E}">
        <p14:creationId xmlns:p14="http://schemas.microsoft.com/office/powerpoint/2010/main" val="2662762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20692"/>
            <a:ext cx="7556313" cy="974904"/>
          </a:xfrm>
        </p:spPr>
        <p:txBody>
          <a:bodyPr/>
          <a:lstStyle/>
          <a:p>
            <a:r>
              <a:rPr lang="en-US" sz="2800" dirty="0"/>
              <a:t>Continued: </a:t>
            </a:r>
            <a:r>
              <a:rPr lang="en-US" sz="1800" dirty="0"/>
              <a:t>Give the student lots of opportunities to practice </a:t>
            </a:r>
            <a:r>
              <a:rPr lang="en-US" dirty="0"/>
              <a:t> </a:t>
            </a:r>
            <a:r>
              <a:rPr lang="en-US" sz="1800" dirty="0"/>
              <a:t>the foundational skills. Hand out for homework and post-assessment.</a:t>
            </a:r>
          </a:p>
        </p:txBody>
      </p:sp>
      <p:pic>
        <p:nvPicPr>
          <p:cNvPr id="4" name="Content Placeholder 3" descr="Screen Shot 2017-09-06 at 4.47.0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52" r="-33252"/>
          <a:stretch>
            <a:fillRect/>
          </a:stretch>
        </p:blipFill>
        <p:spPr>
          <a:xfrm>
            <a:off x="113856" y="1770220"/>
            <a:ext cx="8348448" cy="4579483"/>
          </a:xfrm>
        </p:spPr>
      </p:pic>
    </p:spTree>
    <p:extLst>
      <p:ext uri="{BB962C8B-B14F-4D97-AF65-F5344CB8AC3E}">
        <p14:creationId xmlns:p14="http://schemas.microsoft.com/office/powerpoint/2010/main" val="2527541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616" y="448969"/>
            <a:ext cx="5493076" cy="4771897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/>
                <a:cs typeface="Open Sans"/>
              </a:rPr>
              <a:t>Based on research, grades 6-12 prove to be the most challenging for ELs due to the expectations of learning social language simultaneously with academic language.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28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43726"/>
            <a:ext cx="7556313" cy="1268192"/>
          </a:xfrm>
        </p:spPr>
        <p:txBody>
          <a:bodyPr/>
          <a:lstStyle/>
          <a:p>
            <a:r>
              <a:rPr lang="en-US" sz="3200" dirty="0"/>
              <a:t>Writing: </a:t>
            </a:r>
            <a:r>
              <a:rPr lang="en-US" sz="1800" dirty="0"/>
              <a:t>You can match a task with the student’s level. </a:t>
            </a:r>
            <a:br>
              <a:rPr lang="en-US" sz="1800" dirty="0"/>
            </a:br>
            <a:r>
              <a:rPr lang="en-US" sz="1800" dirty="0"/>
              <a:t>Level 1 is Low-Beginning and Level 5 is Advanced. You could assign Intermediate and Advanced students a different task each day.</a:t>
            </a:r>
            <a:endParaRPr lang="en-US" dirty="0"/>
          </a:p>
        </p:txBody>
      </p:sp>
      <p:pic>
        <p:nvPicPr>
          <p:cNvPr id="5" name="Content Placeholder 4" descr="Screen Shot 2017-09-06 at 5.39.09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58" b="-26458"/>
          <a:stretch>
            <a:fillRect/>
          </a:stretch>
        </p:blipFill>
        <p:spPr>
          <a:xfrm>
            <a:off x="13600" y="1511918"/>
            <a:ext cx="9130399" cy="2440006"/>
          </a:xfrm>
        </p:spPr>
      </p:pic>
      <p:pic>
        <p:nvPicPr>
          <p:cNvPr id="6" name="Content Placeholder 5" descr="Screen Shot 2017-09-06 at 5.38.44 PM.png"/>
          <p:cNvPicPr>
            <a:picLocks noGrp="1" noChangeAspect="1"/>
          </p:cNvPicPr>
          <p:nvPr>
            <p:ph sz="half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81" b="-26881"/>
          <a:stretch>
            <a:fillRect/>
          </a:stretch>
        </p:blipFill>
        <p:spPr>
          <a:xfrm>
            <a:off x="0" y="3759510"/>
            <a:ext cx="8954769" cy="2615848"/>
          </a:xfrm>
        </p:spPr>
      </p:pic>
    </p:spTree>
    <p:extLst>
      <p:ext uri="{BB962C8B-B14F-4D97-AF65-F5344CB8AC3E}">
        <p14:creationId xmlns:p14="http://schemas.microsoft.com/office/powerpoint/2010/main" val="41013967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3" y="795316"/>
            <a:ext cx="3255264" cy="1154493"/>
          </a:xfrm>
        </p:spPr>
        <p:txBody>
          <a:bodyPr/>
          <a:lstStyle/>
          <a:p>
            <a:r>
              <a:rPr lang="en-US" dirty="0"/>
              <a:t>Sample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097" y="273050"/>
            <a:ext cx="5208648" cy="6487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</a:rPr>
              <a:t>Monday</a:t>
            </a:r>
            <a:r>
              <a:rPr lang="en-US" sz="1400" dirty="0"/>
              <a:t> - </a:t>
            </a:r>
            <a:r>
              <a:rPr lang="en-US" sz="1400" b="1" dirty="0" err="1"/>
              <a:t>Bellwork</a:t>
            </a:r>
            <a:r>
              <a:rPr lang="en-US" sz="1400" dirty="0"/>
              <a:t>: Define ACT word and write a sentence. </a:t>
            </a:r>
            <a:r>
              <a:rPr lang="en-US" sz="1400" b="1" dirty="0"/>
              <a:t>Classwork</a:t>
            </a:r>
            <a:r>
              <a:rPr lang="en-US" sz="1400" dirty="0"/>
              <a:t>: Using the text, identify unfamiliar words with a highlighter. Define and translate.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</a:rPr>
              <a:t>Tuesday</a:t>
            </a:r>
            <a:r>
              <a:rPr lang="en-US" sz="1400" dirty="0"/>
              <a:t> - </a:t>
            </a:r>
            <a:r>
              <a:rPr lang="en-US" sz="1400" b="1" dirty="0" err="1"/>
              <a:t>Bellwork</a:t>
            </a:r>
            <a:r>
              <a:rPr lang="en-US" sz="1400" dirty="0"/>
              <a:t>: Correct the grammar in the following sentence. Focus on subject/verb agreement. </a:t>
            </a:r>
            <a:r>
              <a:rPr lang="en-US" sz="1400" b="1" dirty="0"/>
              <a:t>Classwork</a:t>
            </a:r>
            <a:r>
              <a:rPr lang="en-US" sz="1400" dirty="0"/>
              <a:t>: Make a T-chart. Using the text, list all of the examples of imagery and all of the examples of rhyme. Write two imagery and two rhyme statements.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</a:rPr>
              <a:t>Wednesday</a:t>
            </a:r>
            <a:r>
              <a:rPr lang="en-US" sz="1400" dirty="0"/>
              <a:t> – </a:t>
            </a:r>
            <a:r>
              <a:rPr lang="en-US" sz="1400" b="1" dirty="0" err="1"/>
              <a:t>Bellwork</a:t>
            </a:r>
            <a:r>
              <a:rPr lang="en-US" sz="1400" dirty="0"/>
              <a:t>: Write a narrative in 5-8 sentences using the prompt. Use one example of alliteration.  “It was a dark,  rainy night when I</a:t>
            </a:r>
            <a:r>
              <a:rPr lang="is-IS" sz="1400" dirty="0"/>
              <a:t>….”.  </a:t>
            </a:r>
            <a:r>
              <a:rPr lang="is-IS" sz="1400" b="1" dirty="0"/>
              <a:t>Classwork</a:t>
            </a:r>
            <a:r>
              <a:rPr lang="is-IS" sz="1400" dirty="0"/>
              <a:t>: Chunk lines 50-65 in groups of 3. Paraphrase each chunk into your own words. What is the speaker’s purpose?  How does the speaker’s mood change?</a:t>
            </a:r>
          </a:p>
          <a:p>
            <a:pPr marL="0" indent="0">
              <a:buNone/>
            </a:pPr>
            <a:r>
              <a:rPr lang="is-IS" sz="1400" b="1" dirty="0">
                <a:solidFill>
                  <a:srgbClr val="008000"/>
                </a:solidFill>
              </a:rPr>
              <a:t>Thursday</a:t>
            </a:r>
            <a:r>
              <a:rPr lang="is-IS" sz="1400" dirty="0"/>
              <a:t> – </a:t>
            </a:r>
            <a:r>
              <a:rPr lang="is-IS" sz="1400" b="1" dirty="0"/>
              <a:t>Bellwork</a:t>
            </a:r>
            <a:r>
              <a:rPr lang="is-IS" sz="1400" dirty="0"/>
              <a:t>: Using content clues, define the underlined word in your own words. Write a sentence.  </a:t>
            </a:r>
            <a:r>
              <a:rPr lang="is-IS" sz="1400" b="1" dirty="0"/>
              <a:t>Classwork</a:t>
            </a:r>
            <a:r>
              <a:rPr lang="is-IS" sz="1400" dirty="0"/>
              <a:t>: Focus on paragraphs 2 and 3. Define and translate unknown words. Write a Claim, Cite, Clarify for each paragraph. 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</a:rPr>
              <a:t>Friday</a:t>
            </a:r>
            <a:r>
              <a:rPr lang="en-US" sz="1400" dirty="0"/>
              <a:t> –</a:t>
            </a:r>
            <a:r>
              <a:rPr lang="en-US" sz="1400" b="1" dirty="0"/>
              <a:t> </a:t>
            </a:r>
            <a:r>
              <a:rPr lang="en-US" sz="1400" b="1" dirty="0" err="1"/>
              <a:t>Bellwork</a:t>
            </a:r>
            <a:r>
              <a:rPr lang="en-US" sz="1400" dirty="0"/>
              <a:t>: Correct the grammar in the following sentence. Focus on prepositions. </a:t>
            </a:r>
            <a:r>
              <a:rPr lang="en-US" sz="1400" b="1" dirty="0"/>
              <a:t>Classwork</a:t>
            </a:r>
            <a:r>
              <a:rPr lang="en-US" sz="1400" dirty="0"/>
              <a:t>: Write a 2 paragraph summary discussing the characteristics of the speaker. Cite evidence from the text.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2411604"/>
            <a:ext cx="3255264" cy="3714559"/>
          </a:xfrm>
        </p:spPr>
        <p:txBody>
          <a:bodyPr>
            <a:normAutofit/>
          </a:bodyPr>
          <a:lstStyle/>
          <a:p>
            <a:r>
              <a:rPr lang="en-US" sz="5400" dirty="0"/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26002251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955462"/>
            <a:ext cx="3255264" cy="1162050"/>
          </a:xfrm>
        </p:spPr>
        <p:txBody>
          <a:bodyPr/>
          <a:lstStyle/>
          <a:p>
            <a:r>
              <a:rPr lang="en-US" dirty="0"/>
              <a:t>Sample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5731" y="273050"/>
            <a:ext cx="4840444" cy="60766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8000"/>
                </a:solidFill>
              </a:rPr>
              <a:t>Monday</a:t>
            </a:r>
            <a:r>
              <a:rPr lang="en-US" sz="1600" dirty="0"/>
              <a:t> – </a:t>
            </a:r>
            <a:r>
              <a:rPr lang="en-US" sz="1600" b="1" dirty="0" err="1">
                <a:solidFill>
                  <a:schemeClr val="tx1"/>
                </a:solidFill>
              </a:rPr>
              <a:t>Bellwork</a:t>
            </a:r>
            <a:r>
              <a:rPr lang="en-US" sz="1600" dirty="0"/>
              <a:t>: What does </a:t>
            </a:r>
            <a:r>
              <a:rPr lang="en-US" sz="1600" i="1" dirty="0"/>
              <a:t>poly</a:t>
            </a:r>
            <a:r>
              <a:rPr lang="en-US" sz="1600" dirty="0"/>
              <a:t> </a:t>
            </a:r>
            <a:r>
              <a:rPr lang="en-US" sz="1600" dirty="0" err="1"/>
              <a:t>mean?</a:t>
            </a:r>
            <a:r>
              <a:rPr lang="en-US" sz="1600" b="1" dirty="0" err="1">
                <a:solidFill>
                  <a:schemeClr val="tx1"/>
                </a:solidFill>
              </a:rPr>
              <a:t>Classwork</a:t>
            </a:r>
            <a:r>
              <a:rPr lang="en-US" sz="1600" dirty="0"/>
              <a:t> – Following the teacher, fill-in your guided notes. Check your notes with a partner. Define and translate unknown words. Create your vocabulary list.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8000"/>
                </a:solidFill>
              </a:rPr>
              <a:t>Tuesday</a:t>
            </a:r>
            <a:r>
              <a:rPr lang="en-US" sz="1600" dirty="0"/>
              <a:t> – </a:t>
            </a:r>
            <a:r>
              <a:rPr lang="en-US" sz="1600" b="1" dirty="0" err="1">
                <a:solidFill>
                  <a:schemeClr val="tx1"/>
                </a:solidFill>
              </a:rPr>
              <a:t>Bellwork</a:t>
            </a:r>
            <a:r>
              <a:rPr lang="en-US" sz="1600" dirty="0"/>
              <a:t>:  _______ and _______ are examples of polygons. </a:t>
            </a:r>
            <a:r>
              <a:rPr lang="en-US" sz="1600" b="1" dirty="0">
                <a:solidFill>
                  <a:schemeClr val="tx1"/>
                </a:solidFill>
              </a:rPr>
              <a:t>Classwork</a:t>
            </a:r>
            <a:r>
              <a:rPr lang="en-US" sz="1600" dirty="0"/>
              <a:t>: Identify each polygon. Mark the sides that are equal.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8000"/>
                </a:solidFill>
              </a:rPr>
              <a:t>Wednesday</a:t>
            </a:r>
            <a:r>
              <a:rPr lang="en-US" sz="1600" dirty="0"/>
              <a:t> – </a:t>
            </a:r>
            <a:r>
              <a:rPr lang="en-US" sz="1600" b="1" dirty="0" err="1">
                <a:solidFill>
                  <a:schemeClr val="tx1"/>
                </a:solidFill>
              </a:rPr>
              <a:t>Bellwork</a:t>
            </a:r>
            <a:r>
              <a:rPr lang="en-US" sz="1600" dirty="0"/>
              <a:t>: A quadrilateral is a polygon with ______ sides. What does </a:t>
            </a:r>
            <a:r>
              <a:rPr lang="en-US" sz="1600" i="1" dirty="0"/>
              <a:t>quad </a:t>
            </a:r>
            <a:r>
              <a:rPr lang="en-US" sz="1600" dirty="0"/>
              <a:t>mean?  </a:t>
            </a:r>
            <a:r>
              <a:rPr lang="en-US" sz="1600" b="1" dirty="0">
                <a:solidFill>
                  <a:schemeClr val="tx1"/>
                </a:solidFill>
              </a:rPr>
              <a:t>Classwork</a:t>
            </a:r>
            <a:r>
              <a:rPr lang="en-US" sz="1600" dirty="0"/>
              <a:t>: Write the perimeter formula on your paper. Using your calculator, find the perimeter for each polygon. 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8000"/>
                </a:solidFill>
              </a:rPr>
              <a:t>Thursday</a:t>
            </a:r>
            <a:r>
              <a:rPr lang="en-US" sz="1600" dirty="0"/>
              <a:t>- </a:t>
            </a:r>
            <a:r>
              <a:rPr lang="en-US" sz="1600" b="1" dirty="0" err="1">
                <a:solidFill>
                  <a:schemeClr val="tx1"/>
                </a:solidFill>
              </a:rPr>
              <a:t>Bellwork</a:t>
            </a:r>
            <a:r>
              <a:rPr lang="en-US" sz="1600" dirty="0"/>
              <a:t>: Draw and label each polygon from this week.   </a:t>
            </a:r>
            <a:r>
              <a:rPr lang="en-US" sz="1600" b="1" dirty="0">
                <a:solidFill>
                  <a:schemeClr val="tx1"/>
                </a:solidFill>
              </a:rPr>
              <a:t>Classwork</a:t>
            </a:r>
            <a:r>
              <a:rPr lang="en-US" sz="1600" dirty="0"/>
              <a:t>: Identify each polygon, mark equal sides, and calculate the perimeter for each polygon.  Review your vocab list.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8000"/>
                </a:solidFill>
              </a:rPr>
              <a:t>Friday</a:t>
            </a:r>
            <a:r>
              <a:rPr lang="en-US" sz="1600" dirty="0"/>
              <a:t> – </a:t>
            </a:r>
            <a:r>
              <a:rPr lang="en-US" sz="1600" b="1" dirty="0" err="1">
                <a:solidFill>
                  <a:schemeClr val="tx1"/>
                </a:solidFill>
              </a:rPr>
              <a:t>Bellwork</a:t>
            </a:r>
            <a:r>
              <a:rPr lang="en-US" sz="1600" dirty="0"/>
              <a:t>: Review vocab list and worksheets. </a:t>
            </a:r>
            <a:r>
              <a:rPr lang="en-US" sz="1600" b="1" dirty="0">
                <a:solidFill>
                  <a:schemeClr val="tx1"/>
                </a:solidFill>
              </a:rPr>
              <a:t>Take assessment </a:t>
            </a:r>
            <a:r>
              <a:rPr lang="en-US" sz="1600" dirty="0"/>
              <a:t>which includes listing and defining 5 words from your vocab list. 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2537618"/>
            <a:ext cx="3255264" cy="2392363"/>
          </a:xfrm>
        </p:spPr>
        <p:txBody>
          <a:bodyPr>
            <a:normAutofit/>
          </a:bodyPr>
          <a:lstStyle/>
          <a:p>
            <a:r>
              <a:rPr lang="en-US" sz="6000" dirty="0"/>
              <a:t>Math</a:t>
            </a:r>
          </a:p>
        </p:txBody>
      </p:sp>
    </p:spTree>
    <p:extLst>
      <p:ext uri="{BB962C8B-B14F-4D97-AF65-F5344CB8AC3E}">
        <p14:creationId xmlns:p14="http://schemas.microsoft.com/office/powerpoint/2010/main" val="3750257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929806"/>
            <a:ext cx="3255264" cy="1162050"/>
          </a:xfrm>
        </p:spPr>
        <p:txBody>
          <a:bodyPr/>
          <a:lstStyle/>
          <a:p>
            <a:r>
              <a:rPr lang="en-US" dirty="0"/>
              <a:t>Sample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</a:rPr>
              <a:t>Monday</a:t>
            </a:r>
            <a:r>
              <a:rPr lang="en-US" sz="1400" dirty="0"/>
              <a:t> – </a:t>
            </a:r>
            <a:r>
              <a:rPr lang="en-US" sz="1400" b="1" dirty="0" err="1">
                <a:solidFill>
                  <a:schemeClr val="tx1"/>
                </a:solidFill>
              </a:rPr>
              <a:t>Bellwork</a:t>
            </a:r>
            <a:r>
              <a:rPr lang="en-US" sz="1400" dirty="0"/>
              <a:t>: What does </a:t>
            </a:r>
            <a:r>
              <a:rPr lang="en-US" sz="1400" i="1" dirty="0"/>
              <a:t>homo </a:t>
            </a:r>
            <a:r>
              <a:rPr lang="en-US" sz="1400" dirty="0"/>
              <a:t>mean?  What does </a:t>
            </a:r>
            <a:r>
              <a:rPr lang="en-US" sz="1400" i="1" dirty="0"/>
              <a:t>hetero </a:t>
            </a:r>
            <a:r>
              <a:rPr lang="en-US" sz="1400" dirty="0"/>
              <a:t>mean? </a:t>
            </a:r>
            <a:r>
              <a:rPr lang="en-US" sz="1400" b="1" dirty="0">
                <a:solidFill>
                  <a:schemeClr val="tx1"/>
                </a:solidFill>
              </a:rPr>
              <a:t>Classwork</a:t>
            </a:r>
            <a:r>
              <a:rPr lang="en-US" sz="1400" dirty="0"/>
              <a:t>: Following the teacher, fill-in your guided notes. Check your notes with a partner. Identify, define, and translate unknown words. Create your vocabulary list.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</a:rPr>
              <a:t>Tuesday</a:t>
            </a:r>
            <a:r>
              <a:rPr lang="en-US" sz="1400" dirty="0"/>
              <a:t> – </a:t>
            </a:r>
            <a:r>
              <a:rPr lang="en-US" sz="1400" b="1" dirty="0" err="1">
                <a:solidFill>
                  <a:schemeClr val="tx1"/>
                </a:solidFill>
              </a:rPr>
              <a:t>Bellwork</a:t>
            </a:r>
            <a:r>
              <a:rPr lang="en-US" sz="1400" dirty="0"/>
              <a:t>:  Look at the example. Which allele is dominant? Which allele is recessive?  </a:t>
            </a:r>
            <a:r>
              <a:rPr lang="en-US" sz="1400" b="1" dirty="0">
                <a:solidFill>
                  <a:schemeClr val="tx1"/>
                </a:solidFill>
              </a:rPr>
              <a:t>Classwork</a:t>
            </a:r>
            <a:r>
              <a:rPr lang="en-US" sz="1400" dirty="0"/>
              <a:t>: Work with a partner to complete each </a:t>
            </a:r>
            <a:r>
              <a:rPr lang="en-US" sz="1400" dirty="0" err="1"/>
              <a:t>Punnett</a:t>
            </a:r>
            <a:r>
              <a:rPr lang="en-US" sz="1400" dirty="0"/>
              <a:t> Square.  Write the genotype for each.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</a:rPr>
              <a:t>Wednesday</a:t>
            </a:r>
            <a:r>
              <a:rPr lang="en-US" sz="1400" dirty="0"/>
              <a:t> – </a:t>
            </a:r>
            <a:r>
              <a:rPr lang="en-US" sz="1400" b="1" dirty="0" err="1">
                <a:solidFill>
                  <a:schemeClr val="tx1"/>
                </a:solidFill>
              </a:rPr>
              <a:t>Bellwork</a:t>
            </a:r>
            <a:r>
              <a:rPr lang="en-US" sz="1400" dirty="0"/>
              <a:t>: Who is </a:t>
            </a:r>
            <a:r>
              <a:rPr lang="en-US" sz="1400" dirty="0" err="1"/>
              <a:t>Gregor</a:t>
            </a:r>
            <a:r>
              <a:rPr lang="en-US" sz="1400" dirty="0"/>
              <a:t> Mendel? What did he use to study genetics?  </a:t>
            </a:r>
            <a:r>
              <a:rPr lang="en-US" sz="1400" b="1" dirty="0">
                <a:solidFill>
                  <a:schemeClr val="tx1"/>
                </a:solidFill>
              </a:rPr>
              <a:t>Classwork</a:t>
            </a:r>
            <a:r>
              <a:rPr lang="en-US" sz="1400" dirty="0"/>
              <a:t>: Read each short text. Determine the alleles for each parent. Draw a </a:t>
            </a:r>
            <a:r>
              <a:rPr lang="en-US" sz="1400" dirty="0" err="1"/>
              <a:t>Punnett</a:t>
            </a:r>
            <a:r>
              <a:rPr lang="en-US" sz="1400" dirty="0"/>
              <a:t> Square for each.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</a:rPr>
              <a:t>Thursday</a:t>
            </a:r>
            <a:r>
              <a:rPr lang="en-US" sz="1400" dirty="0"/>
              <a:t> – </a:t>
            </a:r>
            <a:r>
              <a:rPr lang="en-US" sz="1400" b="1" dirty="0" err="1">
                <a:solidFill>
                  <a:schemeClr val="tx1"/>
                </a:solidFill>
              </a:rPr>
              <a:t>Bellwork</a:t>
            </a:r>
            <a:r>
              <a:rPr lang="en-US" sz="1400" dirty="0"/>
              <a:t>: Why is genetics important? List the traits you inherited from each parent</a:t>
            </a:r>
            <a:r>
              <a:rPr lang="en-US" sz="1400" b="1" dirty="0">
                <a:solidFill>
                  <a:schemeClr val="tx1"/>
                </a:solidFill>
              </a:rPr>
              <a:t>. Classwork</a:t>
            </a:r>
            <a:r>
              <a:rPr lang="en-US" sz="1400" dirty="0"/>
              <a:t>: Look at each </a:t>
            </a:r>
            <a:r>
              <a:rPr lang="en-US" sz="1400" dirty="0" err="1"/>
              <a:t>Punnett</a:t>
            </a:r>
            <a:r>
              <a:rPr lang="en-US" sz="1400" dirty="0"/>
              <a:t> Square and the answer choices. Circle the answer that is true for each. Review your vocabulary list and notes.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</a:rPr>
              <a:t>Friday</a:t>
            </a:r>
            <a:r>
              <a:rPr lang="en-US" sz="1400" dirty="0"/>
              <a:t> – </a:t>
            </a:r>
            <a:r>
              <a:rPr lang="en-US" sz="1400" b="1" dirty="0" err="1">
                <a:solidFill>
                  <a:schemeClr val="tx1"/>
                </a:solidFill>
              </a:rPr>
              <a:t>Bellwork</a:t>
            </a:r>
            <a:r>
              <a:rPr lang="en-US" sz="1400" dirty="0"/>
              <a:t>: Which genetic trait is the most common in your family? </a:t>
            </a:r>
            <a:r>
              <a:rPr lang="en-US" sz="1400" b="1" dirty="0">
                <a:solidFill>
                  <a:schemeClr val="tx1"/>
                </a:solidFill>
              </a:rPr>
              <a:t>Take assessment </a:t>
            </a:r>
            <a:r>
              <a:rPr lang="en-US" sz="1400" dirty="0"/>
              <a:t>which includes listing and defining 5 words from your vocab list.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55" y="2537618"/>
            <a:ext cx="3255264" cy="2392363"/>
          </a:xfrm>
        </p:spPr>
        <p:txBody>
          <a:bodyPr>
            <a:normAutofit/>
          </a:bodyPr>
          <a:lstStyle/>
          <a:p>
            <a:r>
              <a:rPr lang="en-US" sz="5400" dirty="0"/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14548802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942634"/>
            <a:ext cx="3255264" cy="1162050"/>
          </a:xfrm>
        </p:spPr>
        <p:txBody>
          <a:bodyPr/>
          <a:lstStyle/>
          <a:p>
            <a:r>
              <a:rPr lang="en-US" dirty="0"/>
              <a:t>Sample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</a:rPr>
              <a:t>Monday</a:t>
            </a:r>
            <a:r>
              <a:rPr lang="en-US" sz="1400" dirty="0"/>
              <a:t> – </a:t>
            </a:r>
            <a:r>
              <a:rPr lang="en-US" sz="1400" b="1" dirty="0" err="1">
                <a:solidFill>
                  <a:schemeClr val="tx1"/>
                </a:solidFill>
              </a:rPr>
              <a:t>Bellwork</a:t>
            </a:r>
            <a:r>
              <a:rPr lang="en-US" sz="1400" dirty="0"/>
              <a:t>: How many religions exist in the world? Take a guess. </a:t>
            </a:r>
            <a:r>
              <a:rPr lang="en-US" sz="1400" b="1" dirty="0">
                <a:solidFill>
                  <a:schemeClr val="tx1"/>
                </a:solidFill>
              </a:rPr>
              <a:t>Classwork</a:t>
            </a:r>
            <a:r>
              <a:rPr lang="en-US" sz="1400" dirty="0"/>
              <a:t>: Create a vocabulary list with the following words: sacred, worship, follower, synagogue, mosque, BCE, CE, founder, law, tolerance. Define and translate each word.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</a:rPr>
              <a:t>Tuesday</a:t>
            </a:r>
            <a:r>
              <a:rPr lang="en-US" sz="1400" dirty="0"/>
              <a:t> – </a:t>
            </a:r>
            <a:r>
              <a:rPr lang="en-US" sz="1400" b="1" dirty="0" err="1">
                <a:solidFill>
                  <a:schemeClr val="tx1"/>
                </a:solidFill>
              </a:rPr>
              <a:t>Bellwork</a:t>
            </a:r>
            <a:r>
              <a:rPr lang="en-US" sz="1400" dirty="0"/>
              <a:t>: Do you think tolerance is important? Why or why not?  </a:t>
            </a:r>
            <a:r>
              <a:rPr lang="en-US" sz="1400" b="1" dirty="0">
                <a:solidFill>
                  <a:schemeClr val="tx1"/>
                </a:solidFill>
              </a:rPr>
              <a:t>Classwork</a:t>
            </a:r>
            <a:r>
              <a:rPr lang="en-US" sz="1400" dirty="0"/>
              <a:t>: Following with the teacher, fill-in your guided notes. Check your notes with a partner.  Make flashcards for vocabulary list.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</a:rPr>
              <a:t>Wednesday</a:t>
            </a:r>
            <a:r>
              <a:rPr lang="en-US" sz="1400" dirty="0"/>
              <a:t> – </a:t>
            </a:r>
            <a:r>
              <a:rPr lang="en-US" sz="1400" b="1" dirty="0" err="1">
                <a:solidFill>
                  <a:schemeClr val="tx1"/>
                </a:solidFill>
              </a:rPr>
              <a:t>Bellwork</a:t>
            </a:r>
            <a:r>
              <a:rPr lang="en-US" sz="1400" dirty="0"/>
              <a:t>: List the 5 religions from your guided notes. </a:t>
            </a:r>
            <a:r>
              <a:rPr lang="en-US" sz="1400" b="1" dirty="0">
                <a:solidFill>
                  <a:schemeClr val="tx1"/>
                </a:solidFill>
              </a:rPr>
              <a:t>Classwork</a:t>
            </a:r>
            <a:r>
              <a:rPr lang="en-US" sz="1400" dirty="0"/>
              <a:t>: With a partner, complete the world religions chart.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</a:rPr>
              <a:t>Thursday</a:t>
            </a:r>
            <a:r>
              <a:rPr lang="en-US" sz="1400" dirty="0"/>
              <a:t> – </a:t>
            </a:r>
            <a:r>
              <a:rPr lang="en-US" sz="1400" b="1" dirty="0" err="1">
                <a:solidFill>
                  <a:schemeClr val="tx1"/>
                </a:solidFill>
              </a:rPr>
              <a:t>Bellwork</a:t>
            </a:r>
            <a:r>
              <a:rPr lang="en-US" sz="1400" dirty="0"/>
              <a:t>:  Which world religion has the most followers today?  </a:t>
            </a:r>
            <a:r>
              <a:rPr lang="en-US" sz="1400" b="1" dirty="0">
                <a:solidFill>
                  <a:schemeClr val="tx1"/>
                </a:solidFill>
              </a:rPr>
              <a:t>Classwork</a:t>
            </a:r>
            <a:r>
              <a:rPr lang="en-US" sz="1400" dirty="0"/>
              <a:t>: Read the short text. Make a T-chart with ‘Compare’ and ‘Contrast’. Using the text, identify the similarities and differences between the 2 religions. List them on the T-Chart.  Review your vocabulary list.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</a:rPr>
              <a:t>Friday</a:t>
            </a:r>
            <a:r>
              <a:rPr lang="en-US" sz="1400" dirty="0"/>
              <a:t> – </a:t>
            </a:r>
            <a:r>
              <a:rPr lang="en-US" sz="1400" b="1" dirty="0" err="1">
                <a:solidFill>
                  <a:schemeClr val="tx1"/>
                </a:solidFill>
              </a:rPr>
              <a:t>Bellwork</a:t>
            </a:r>
            <a:r>
              <a:rPr lang="en-US" sz="1400" dirty="0"/>
              <a:t>: List one fact from each religion this week. </a:t>
            </a:r>
            <a:r>
              <a:rPr lang="en-US" sz="1400" b="1" dirty="0">
                <a:solidFill>
                  <a:schemeClr val="tx1"/>
                </a:solidFill>
              </a:rPr>
              <a:t>Quiz on vocabulary</a:t>
            </a:r>
            <a:r>
              <a:rPr lang="en-US" sz="1400" dirty="0"/>
              <a:t>. Complete world religions study guide with a partner.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55" y="2438204"/>
            <a:ext cx="3255264" cy="2392363"/>
          </a:xfrm>
        </p:spPr>
        <p:txBody>
          <a:bodyPr>
            <a:normAutofit/>
          </a:bodyPr>
          <a:lstStyle/>
          <a:p>
            <a:r>
              <a:rPr lang="en-US" sz="5400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4240405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21" y="1019600"/>
            <a:ext cx="3255264" cy="1162050"/>
          </a:xfrm>
        </p:spPr>
        <p:txBody>
          <a:bodyPr/>
          <a:lstStyle/>
          <a:p>
            <a:r>
              <a:rPr lang="en-US" dirty="0"/>
              <a:t>Sample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785995" cy="6584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</a:rPr>
              <a:t>Monday</a:t>
            </a:r>
            <a:r>
              <a:rPr lang="en-US" sz="1400" dirty="0"/>
              <a:t> – </a:t>
            </a:r>
            <a:r>
              <a:rPr lang="en-US" sz="1400" b="1" dirty="0" err="1">
                <a:solidFill>
                  <a:schemeClr val="tx1"/>
                </a:solidFill>
              </a:rPr>
              <a:t>Bellwork</a:t>
            </a:r>
            <a:r>
              <a:rPr lang="en-US" sz="1400" dirty="0"/>
              <a:t>: Define the word portrait. </a:t>
            </a:r>
            <a:r>
              <a:rPr lang="en-US" sz="1400" b="1" dirty="0">
                <a:solidFill>
                  <a:schemeClr val="tx1"/>
                </a:solidFill>
              </a:rPr>
              <a:t>Classwork</a:t>
            </a:r>
            <a:r>
              <a:rPr lang="en-US" sz="1400" dirty="0"/>
              <a:t>: Using Play-</a:t>
            </a:r>
            <a:r>
              <a:rPr lang="en-US" sz="1400" dirty="0" err="1"/>
              <a:t>Doh</a:t>
            </a:r>
            <a:r>
              <a:rPr lang="en-US" sz="1400" dirty="0"/>
              <a:t>, create a face. Respond to the question: What shapes did you use to create the face?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</a:rPr>
              <a:t>Tuesday</a:t>
            </a:r>
            <a:r>
              <a:rPr lang="en-US" sz="1400" dirty="0"/>
              <a:t> – </a:t>
            </a:r>
            <a:r>
              <a:rPr lang="en-US" sz="1400" b="1" dirty="0" err="1">
                <a:solidFill>
                  <a:schemeClr val="tx1"/>
                </a:solidFill>
              </a:rPr>
              <a:t>Bellwork</a:t>
            </a:r>
            <a:r>
              <a:rPr lang="en-US" sz="1400" dirty="0"/>
              <a:t>:  Define the word contour. </a:t>
            </a:r>
            <a:r>
              <a:rPr lang="en-US" sz="1400" b="1" dirty="0">
                <a:solidFill>
                  <a:schemeClr val="tx1"/>
                </a:solidFill>
              </a:rPr>
              <a:t>Classwork:</a:t>
            </a:r>
            <a:r>
              <a:rPr lang="en-US" sz="1400" dirty="0"/>
              <a:t> Read the short text on Chuck Close. Respond to the questions: What was the subject of Close’s work? What method did he use? What painting techniques did he use? Photorealist painting is also called ________.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</a:rPr>
              <a:t>Wednesday</a:t>
            </a:r>
            <a:r>
              <a:rPr lang="en-US" sz="1400" dirty="0"/>
              <a:t> – </a:t>
            </a:r>
            <a:r>
              <a:rPr lang="en-US" sz="1400" b="1" dirty="0" err="1">
                <a:solidFill>
                  <a:schemeClr val="tx1"/>
                </a:solidFill>
              </a:rPr>
              <a:t>Bellwork</a:t>
            </a:r>
            <a:r>
              <a:rPr lang="en-US" sz="1400" dirty="0"/>
              <a:t>: Look at the two portraits. How are the lines different? What similar shapes do both portraits use? </a:t>
            </a:r>
            <a:r>
              <a:rPr lang="en-US" sz="1400" b="1" dirty="0">
                <a:solidFill>
                  <a:schemeClr val="tx1"/>
                </a:solidFill>
              </a:rPr>
              <a:t>Classwork</a:t>
            </a:r>
            <a:r>
              <a:rPr lang="en-US" sz="1400" dirty="0"/>
              <a:t>: Create a grid using your copy. Begin working, copying cell by cell.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</a:rPr>
              <a:t>Thursday</a:t>
            </a:r>
            <a:r>
              <a:rPr lang="en-US" sz="1400" dirty="0"/>
              <a:t> – </a:t>
            </a:r>
            <a:r>
              <a:rPr lang="en-US" sz="1400" b="1" dirty="0" err="1">
                <a:solidFill>
                  <a:schemeClr val="tx1"/>
                </a:solidFill>
              </a:rPr>
              <a:t>Bellwork</a:t>
            </a:r>
            <a:r>
              <a:rPr lang="en-US" sz="1400" dirty="0"/>
              <a:t>: Define scale and proportion. </a:t>
            </a:r>
            <a:r>
              <a:rPr lang="en-US" sz="1400" b="1" dirty="0">
                <a:solidFill>
                  <a:schemeClr val="tx1"/>
                </a:solidFill>
              </a:rPr>
              <a:t>Classwork</a:t>
            </a:r>
            <a:r>
              <a:rPr lang="en-US" sz="1400" dirty="0"/>
              <a:t>: Continue working on grid drawing. Review vocab words from the week.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</a:rPr>
              <a:t>Friday</a:t>
            </a:r>
            <a:r>
              <a:rPr lang="en-US" sz="1400" dirty="0"/>
              <a:t> – </a:t>
            </a:r>
            <a:r>
              <a:rPr lang="en-US" sz="1400" b="1" dirty="0" err="1">
                <a:solidFill>
                  <a:schemeClr val="tx1"/>
                </a:solidFill>
              </a:rPr>
              <a:t>Bellwork</a:t>
            </a:r>
            <a:r>
              <a:rPr lang="en-US" sz="1400" dirty="0"/>
              <a:t>: List two ways the grid helps you with your portrait. </a:t>
            </a:r>
            <a:r>
              <a:rPr lang="en-US" sz="1400" b="1" dirty="0">
                <a:solidFill>
                  <a:schemeClr val="tx1"/>
                </a:solidFill>
              </a:rPr>
              <a:t>Quiz on vocabulary words</a:t>
            </a:r>
            <a:r>
              <a:rPr lang="en-US" sz="1400" dirty="0"/>
              <a:t>. Continue working on grid drawing.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921" y="2537618"/>
            <a:ext cx="3255264" cy="2392363"/>
          </a:xfrm>
        </p:spPr>
        <p:txBody>
          <a:bodyPr>
            <a:normAutofit/>
          </a:bodyPr>
          <a:lstStyle/>
          <a:p>
            <a:r>
              <a:rPr lang="en-US" sz="6600" dirty="0"/>
              <a:t>Art</a:t>
            </a:r>
          </a:p>
        </p:txBody>
      </p:sp>
    </p:spTree>
    <p:extLst>
      <p:ext uri="{BB962C8B-B14F-4D97-AF65-F5344CB8AC3E}">
        <p14:creationId xmlns:p14="http://schemas.microsoft.com/office/powerpoint/2010/main" val="30161676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765" y="679867"/>
            <a:ext cx="4016633" cy="1162050"/>
          </a:xfrm>
        </p:spPr>
        <p:txBody>
          <a:bodyPr/>
          <a:lstStyle/>
          <a:p>
            <a:r>
              <a:rPr lang="en-US" sz="3600" dirty="0">
                <a:solidFill>
                  <a:srgbClr val="CCFFCC"/>
                </a:solidFill>
              </a:rPr>
              <a:t>Current EL Facts</a:t>
            </a:r>
            <a:br>
              <a:rPr lang="en-US" sz="3600" dirty="0">
                <a:solidFill>
                  <a:srgbClr val="CCFFCC"/>
                </a:solidFill>
              </a:rPr>
            </a:br>
            <a:r>
              <a:rPr lang="en-US" sz="1800" dirty="0">
                <a:solidFill>
                  <a:srgbClr val="CCFFCC"/>
                </a:solidFill>
              </a:rPr>
              <a:t>provided by </a:t>
            </a:r>
            <a:r>
              <a:rPr lang="en-US" sz="1800" dirty="0" err="1">
                <a:solidFill>
                  <a:srgbClr val="CCFFCC"/>
                </a:solidFill>
              </a:rPr>
              <a:t>conexión</a:t>
            </a:r>
            <a:r>
              <a:rPr lang="en-US" sz="1800" dirty="0">
                <a:solidFill>
                  <a:srgbClr val="CCFFCC"/>
                </a:solidFill>
              </a:rPr>
              <a:t> </a:t>
            </a:r>
            <a:r>
              <a:rPr lang="en-US" sz="1800" dirty="0" err="1">
                <a:solidFill>
                  <a:srgbClr val="CCFFCC"/>
                </a:solidFill>
              </a:rPr>
              <a:t>américas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79765" y="2861518"/>
            <a:ext cx="4015304" cy="265438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300" b="1" dirty="0"/>
              <a:t>322,200 </a:t>
            </a:r>
          </a:p>
          <a:p>
            <a:r>
              <a:rPr lang="en-US" sz="2400" dirty="0"/>
              <a:t>About 322,200 Tennesseans are foreign-born. 46.5% are from Latin America, 30.1% are from Asia, 10.5% are from Europe, and 9.8% are from Africa.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4388" y="679867"/>
            <a:ext cx="2057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</a:rPr>
              <a:t>3X</a:t>
            </a:r>
            <a:endParaRPr lang="en-US" sz="1600" dirty="0"/>
          </a:p>
          <a:p>
            <a:r>
              <a:rPr lang="en-US" sz="2000" dirty="0">
                <a:solidFill>
                  <a:srgbClr val="008000"/>
                </a:solidFill>
              </a:rPr>
              <a:t>Tennessee’s foreign-born population is growing at a rate three times faster than the rest of the country.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7954" y="3084469"/>
            <a:ext cx="215530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65%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of K-12 English Learner students were born in the United States.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66125" y="4213130"/>
            <a:ext cx="211566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/>
          </a:p>
          <a:p>
            <a:pPr algn="ctr"/>
            <a:r>
              <a:rPr lang="en-US" sz="1600" b="1" dirty="0"/>
              <a:t>TOP 6</a:t>
            </a:r>
            <a:r>
              <a:rPr lang="en-US" sz="1400" b="1" dirty="0"/>
              <a:t> </a:t>
            </a:r>
          </a:p>
          <a:p>
            <a:pPr algn="ctr"/>
            <a:r>
              <a:rPr lang="en-US" sz="1400" dirty="0"/>
              <a:t>EL Enrollment by County</a:t>
            </a:r>
          </a:p>
          <a:p>
            <a:pPr marL="342900" indent="-342900">
              <a:buAutoNum type="arabicPeriod"/>
            </a:pPr>
            <a:r>
              <a:rPr lang="en-US" sz="1400" dirty="0"/>
              <a:t>Davidson</a:t>
            </a:r>
          </a:p>
          <a:p>
            <a:pPr marL="342900" indent="-342900">
              <a:buAutoNum type="arabicPeriod"/>
            </a:pPr>
            <a:r>
              <a:rPr lang="en-US" sz="1400" dirty="0"/>
              <a:t>Shelby</a:t>
            </a:r>
          </a:p>
          <a:p>
            <a:pPr marL="342900" indent="-342900">
              <a:buAutoNum type="arabicPeriod"/>
            </a:pPr>
            <a:r>
              <a:rPr lang="en-US" sz="1400" dirty="0"/>
              <a:t>Knox</a:t>
            </a:r>
          </a:p>
          <a:p>
            <a:pPr marL="342900" indent="-342900">
              <a:buAutoNum type="arabicPeriod"/>
            </a:pPr>
            <a:r>
              <a:rPr lang="en-US" sz="1400" dirty="0"/>
              <a:t>Rutherford</a:t>
            </a:r>
          </a:p>
          <a:p>
            <a:pPr marL="342900" indent="-342900">
              <a:buAutoNum type="arabicPeriod"/>
            </a:pPr>
            <a:r>
              <a:rPr lang="en-US" sz="1400" dirty="0"/>
              <a:t>Hamilton</a:t>
            </a:r>
          </a:p>
          <a:p>
            <a:pPr marL="342900" indent="-342900">
              <a:buAutoNum type="arabicPeriod"/>
            </a:pPr>
            <a:r>
              <a:rPr lang="en-US" sz="1400" dirty="0"/>
              <a:t>Hamblen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9495" y="333520"/>
            <a:ext cx="212376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56,528</a:t>
            </a:r>
            <a:r>
              <a:rPr lang="en-US" dirty="0"/>
              <a:t> </a:t>
            </a:r>
            <a:r>
              <a:rPr lang="en-US" sz="2000" dirty="0"/>
              <a:t>children enrolled in TN schools are English Learners.</a:t>
            </a:r>
          </a:p>
        </p:txBody>
      </p:sp>
    </p:spTree>
    <p:extLst>
      <p:ext uri="{BB962C8B-B14F-4D97-AF65-F5344CB8AC3E}">
        <p14:creationId xmlns:p14="http://schemas.microsoft.com/office/powerpoint/2010/main" val="2432948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Presentation by</a:t>
            </a:r>
            <a:br>
              <a:rPr lang="en-US" sz="2800" dirty="0"/>
            </a:br>
            <a:r>
              <a:rPr lang="en-US" sz="2800" dirty="0"/>
              <a:t>Samantha </a:t>
            </a:r>
            <a:r>
              <a:rPr lang="en-US" sz="2800" dirty="0" err="1"/>
              <a:t>Sporer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9" y="3883302"/>
            <a:ext cx="6553307" cy="646043"/>
          </a:xfrm>
        </p:spPr>
        <p:txBody>
          <a:bodyPr>
            <a:noAutofit/>
          </a:bodyPr>
          <a:lstStyle/>
          <a:p>
            <a:r>
              <a:rPr lang="en-US" sz="6000" dirty="0"/>
              <a:t>. . . . . . . . </a:t>
            </a:r>
          </a:p>
        </p:txBody>
      </p:sp>
    </p:spTree>
    <p:extLst>
      <p:ext uri="{BB962C8B-B14F-4D97-AF65-F5344CB8AC3E}">
        <p14:creationId xmlns:p14="http://schemas.microsoft.com/office/powerpoint/2010/main" val="216804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3"/>
            <a:ext cx="7556313" cy="1568335"/>
          </a:xfrm>
        </p:spPr>
        <p:txBody>
          <a:bodyPr/>
          <a:lstStyle/>
          <a:p>
            <a:r>
              <a:rPr lang="en-US" sz="2400" b="1" i="1" dirty="0">
                <a:latin typeface="Open Sans"/>
                <a:cs typeface="Open Sans"/>
              </a:rPr>
              <a:t>Research shows that while it takes 2 to 3 years to acquire basic English communication, it takes </a:t>
            </a:r>
            <a:br>
              <a:rPr lang="en-US" sz="2400" b="1" i="1" dirty="0">
                <a:latin typeface="Open Sans"/>
                <a:cs typeface="Open Sans"/>
              </a:rPr>
            </a:br>
            <a:r>
              <a:rPr lang="en-US" sz="2400" b="1" i="1" dirty="0">
                <a:solidFill>
                  <a:schemeClr val="accent2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6 to 8 years </a:t>
            </a:r>
            <a:r>
              <a:rPr lang="en-US" sz="2400" b="1" i="1" dirty="0">
                <a:latin typeface="Open Sans"/>
                <a:cs typeface="Open Sans"/>
              </a:rPr>
              <a:t>to acquire academic English proficiency</a:t>
            </a:r>
            <a:r>
              <a:rPr lang="en-US" sz="2000" b="1" i="1" dirty="0">
                <a:latin typeface="Open Sans"/>
                <a:cs typeface="Open Sans"/>
              </a:rPr>
              <a:t>.</a:t>
            </a:r>
            <a:br>
              <a:rPr lang="en-US" sz="2000" b="1" dirty="0">
                <a:latin typeface="Open Sans"/>
                <a:cs typeface="Open Sans"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610" y="1933720"/>
            <a:ext cx="7556313" cy="4525963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accent2">
                  <a:lumMod val="50000"/>
                  <a:lumOff val="50000"/>
                </a:schemeClr>
              </a:solidFill>
              <a:latin typeface="Open Sans"/>
              <a:cs typeface="Open Sans"/>
            </a:endParaRPr>
          </a:p>
          <a:p>
            <a:r>
              <a:rPr lang="en-US" b="1" dirty="0">
                <a:solidFill>
                  <a:schemeClr val="accent2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While many English learners: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Open Sans"/>
                <a:cs typeface="Open Sans"/>
              </a:rPr>
              <a:t>speak in sentences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Open Sans"/>
                <a:cs typeface="Open Sans"/>
              </a:rPr>
              <a:t>communicate socially with peers</a:t>
            </a:r>
          </a:p>
          <a:p>
            <a:r>
              <a:rPr lang="en-US" b="1" dirty="0">
                <a:solidFill>
                  <a:schemeClr val="accent2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They continue to struggle with: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Open Sans"/>
                <a:cs typeface="Open Sans"/>
              </a:rPr>
              <a:t>grade-level reading passages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Open Sans"/>
                <a:cs typeface="Open Sans"/>
              </a:rPr>
              <a:t>academic vocabulary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Open Sans"/>
                <a:cs typeface="Open Sans"/>
              </a:rPr>
              <a:t>comprehending textbooks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08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21B10-8169-4085-B50D-F0B1A9614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681162"/>
            <a:ext cx="5638800" cy="1362075"/>
          </a:xfrm>
        </p:spPr>
        <p:txBody>
          <a:bodyPr>
            <a:normAutofit/>
          </a:bodyPr>
          <a:lstStyle/>
          <a:p>
            <a:r>
              <a:rPr lang="en-US" dirty="0"/>
              <a:t>How do I determine who is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84BB8-64C4-4ACC-AA4F-E2CEA2435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2985674"/>
            <a:ext cx="5638800" cy="1500187"/>
          </a:xfrm>
        </p:spPr>
        <p:txBody>
          <a:bodyPr>
            <a:normAutofit/>
          </a:bodyPr>
          <a:lstStyle/>
          <a:p>
            <a:r>
              <a:rPr lang="en-US" sz="3200" dirty="0"/>
              <a:t>an English Language Learner?</a:t>
            </a:r>
          </a:p>
        </p:txBody>
      </p:sp>
    </p:spTree>
    <p:extLst>
      <p:ext uri="{BB962C8B-B14F-4D97-AF65-F5344CB8AC3E}">
        <p14:creationId xmlns:p14="http://schemas.microsoft.com/office/powerpoint/2010/main" val="423398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49EDA-86B9-415A-B26B-79C2E88F3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WIDA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A768E-C2B3-4D2D-B005-40B76AEE1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762540"/>
            <a:ext cx="7556313" cy="436362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W</a:t>
            </a:r>
            <a:r>
              <a:rPr lang="en-US" sz="2800" dirty="0"/>
              <a:t>orld-Class 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2800" dirty="0"/>
              <a:t>nstructional 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</a:t>
            </a:r>
            <a:r>
              <a:rPr lang="en-US" sz="2800" dirty="0"/>
              <a:t>esign and 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2800" dirty="0"/>
              <a:t>ssessment</a:t>
            </a:r>
          </a:p>
          <a:p>
            <a:r>
              <a:rPr lang="en-US" sz="2800" dirty="0"/>
              <a:t>Consortium of 40 states</a:t>
            </a:r>
          </a:p>
          <a:p>
            <a:r>
              <a:rPr lang="en-US" sz="2800" dirty="0"/>
              <a:t>Focuses on what students “can do”</a:t>
            </a:r>
          </a:p>
          <a:p>
            <a:r>
              <a:rPr lang="en-US" sz="2800" dirty="0"/>
              <a:t>Advances academic language development for youth who are culturally and linguistically diverse</a:t>
            </a:r>
          </a:p>
          <a:p>
            <a:r>
              <a:rPr lang="en-US" sz="2800" dirty="0"/>
              <a:t>Offers high quality standards and assessments</a:t>
            </a:r>
          </a:p>
        </p:txBody>
      </p:sp>
    </p:spTree>
    <p:extLst>
      <p:ext uri="{BB962C8B-B14F-4D97-AF65-F5344CB8AC3E}">
        <p14:creationId xmlns:p14="http://schemas.microsoft.com/office/powerpoint/2010/main" val="52277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013EA-EA26-4246-AA48-0807F4CF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WIDA SCREENER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3B560-4508-48DC-ABA9-7325BC1B0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 assessment to screen for language proficiency</a:t>
            </a:r>
          </a:p>
          <a:p>
            <a:r>
              <a:rPr lang="en-US" sz="2400" dirty="0"/>
              <a:t>Given to students who are new to the country or to the district</a:t>
            </a:r>
          </a:p>
          <a:p>
            <a:r>
              <a:rPr lang="en-US" sz="2400" dirty="0"/>
              <a:t>If there is an answer other than English on the Primary Home Language Survey, students will be given the WIDA Screener</a:t>
            </a:r>
          </a:p>
          <a:p>
            <a:r>
              <a:rPr lang="en-US" sz="2400" dirty="0"/>
              <a:t>The Screener is an online test covering 4 domains: listening, reading, speaking, and writing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46984-B028-4D73-A673-7D42878E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WIDA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E731F-358B-4C2E-BD54-AFC7FED74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Given in the Spring, usually February/March</a:t>
            </a:r>
          </a:p>
          <a:p>
            <a:r>
              <a:rPr lang="en-US" sz="2400" dirty="0"/>
              <a:t>Evaluates language growth</a:t>
            </a:r>
          </a:p>
          <a:p>
            <a:r>
              <a:rPr lang="en-US" sz="2400" dirty="0"/>
              <a:t>All students who have not exited the program take the ACCESS test</a:t>
            </a:r>
          </a:p>
          <a:p>
            <a:r>
              <a:rPr lang="en-US" sz="2400" dirty="0"/>
              <a:t>Covers the 4 domains: listening, reading, speaking, and writing</a:t>
            </a:r>
          </a:p>
          <a:p>
            <a:r>
              <a:rPr lang="en-US" sz="2400" dirty="0"/>
              <a:t>EXITING: 4.2 on the composite and 4.0 on literacy</a:t>
            </a:r>
          </a:p>
        </p:txBody>
      </p:sp>
    </p:spTree>
    <p:extLst>
      <p:ext uri="{BB962C8B-B14F-4D97-AF65-F5344CB8AC3E}">
        <p14:creationId xmlns:p14="http://schemas.microsoft.com/office/powerpoint/2010/main" val="2726332013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2077</TotalTime>
  <Words>2114</Words>
  <Application>Microsoft Office PowerPoint</Application>
  <PresentationFormat>On-screen Show (4:3)</PresentationFormat>
  <Paragraphs>215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Open Sans</vt:lpstr>
      <vt:lpstr>Rockwell</vt:lpstr>
      <vt:lpstr>Wingdings</vt:lpstr>
      <vt:lpstr>Advantage</vt:lpstr>
      <vt:lpstr>  Supporting ELs in the Classroom</vt:lpstr>
      <vt:lpstr>ELs at Germantown</vt:lpstr>
      <vt:lpstr>ILP vs. IEP</vt:lpstr>
      <vt:lpstr>Based on research, grades 6-12 prove to be the most challenging for ELs due to the expectations of learning social language simultaneously with academic language. </vt:lpstr>
      <vt:lpstr>Research shows that while it takes 2 to 3 years to acquire basic English communication, it takes  6 to 8 years to acquire academic English proficiency. </vt:lpstr>
      <vt:lpstr>How do I determine who is </vt:lpstr>
      <vt:lpstr>WIDA</vt:lpstr>
      <vt:lpstr>WIDA SCREENER</vt:lpstr>
      <vt:lpstr>WIDA ACCESS</vt:lpstr>
      <vt:lpstr>SERVICES</vt:lpstr>
      <vt:lpstr>ACCOMMODATIONS</vt:lpstr>
      <vt:lpstr>Modification vs. Accommodation Finding ways to make the content understandable. </vt:lpstr>
      <vt:lpstr>Accommodations for Instruction</vt:lpstr>
      <vt:lpstr>Accommodations for  Environment</vt:lpstr>
      <vt:lpstr>Accommodations for  Formative/ Summative Assessment</vt:lpstr>
      <vt:lpstr>Make Content Accessible: Scaffold</vt:lpstr>
      <vt:lpstr>INSTRUCTIONAL</vt:lpstr>
      <vt:lpstr>PowerPoint Presentation</vt:lpstr>
      <vt:lpstr>Guided Notes: cover main concepts, are made directly from the assessment, allows EL to focus on academic language</vt:lpstr>
      <vt:lpstr>Sentence/Paragraph Frames: gets them started on writing, allows student to focus on content</vt:lpstr>
      <vt:lpstr>Sentence Starters &amp; Visuals</vt:lpstr>
      <vt:lpstr>Paragraph Frame</vt:lpstr>
      <vt:lpstr>LANGUAGE</vt:lpstr>
      <vt:lpstr>Language that causes difficulty for EL understanding:</vt:lpstr>
      <vt:lpstr>How to simplify text:</vt:lpstr>
      <vt:lpstr>How to simplify text:</vt:lpstr>
      <vt:lpstr>Multi-meaning words (polysemous) add confusion</vt:lpstr>
      <vt:lpstr>ASSESSMENTS</vt:lpstr>
      <vt:lpstr>Assessments  </vt:lpstr>
      <vt:lpstr>Focusing the Content on Assessments</vt:lpstr>
      <vt:lpstr>Assessments: color-coding &amp; chunking information</vt:lpstr>
      <vt:lpstr>History Assessment: Before</vt:lpstr>
      <vt:lpstr>After</vt:lpstr>
      <vt:lpstr>Continued</vt:lpstr>
      <vt:lpstr>Science: Assessment is focused and simplified</vt:lpstr>
      <vt:lpstr>Continued</vt:lpstr>
      <vt:lpstr>Focused Assessment</vt:lpstr>
      <vt:lpstr>The assessment is simplified and focused.  Depending on the student, you could either draw out the figure or leave it for the student to draw.</vt:lpstr>
      <vt:lpstr>Continued: Give the student lots of opportunities to practice  the foundational skills. Hand out for homework and post-assessment.</vt:lpstr>
      <vt:lpstr>Writing: You can match a task with the student’s level.  Level 1 is Low-Beginning and Level 5 is Advanced. You could assign Intermediate and Advanced students a different task each day.</vt:lpstr>
      <vt:lpstr>Sample Schedule</vt:lpstr>
      <vt:lpstr>Sample Schedule</vt:lpstr>
      <vt:lpstr>Sample Schedule</vt:lpstr>
      <vt:lpstr>Sample Schedule</vt:lpstr>
      <vt:lpstr>Sample Schedule</vt:lpstr>
      <vt:lpstr>Current EL Facts provided by conexión américas</vt:lpstr>
      <vt:lpstr>Presentation by Samantha Sporer</vt:lpstr>
    </vt:vector>
  </TitlesOfParts>
  <Company>GHS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Supporting ELLs in the Classroom</dc:title>
  <dc:creator>sscherer scherer</dc:creator>
  <cp:lastModifiedBy>SAMANTHA I SPORER</cp:lastModifiedBy>
  <cp:revision>65</cp:revision>
  <dcterms:created xsi:type="dcterms:W3CDTF">2017-07-26T15:17:32Z</dcterms:created>
  <dcterms:modified xsi:type="dcterms:W3CDTF">2019-10-09T12:45:08Z</dcterms:modified>
</cp:coreProperties>
</file>